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8"/>
    <p:sldId id="258" r:id="rId9"/>
    <p:sldId id="259" r:id="rId10"/>
    <p:sldId id="260" r:id="rId11"/>
    <p:sldId id="261" r:id="rId12"/>
    <p:sldId id="262" r:id="rId13"/>
  </p:sldIdLst>
  <p:sldSz cx="12191695"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s>
</file>

<file path=ppt/slides/slide1.xml><?xml version="1.0" encoding="utf-8"?>
<p:sld xmlns:a="http://schemas.openxmlformats.org/drawingml/2006/main" xmlns:p="http://schemas.openxmlformats.org/presentationml/2006/main" xmlns:r="http://schemas.openxmlformats.org/officeDocument/2006/relationships">
  <p:cSld>
    <p:bg>
      <p:bgPr>
        <a:solidFill>
          <a:srgbClr val="1B1B1B"/>
        </a:solidFill>
        <a:effectLst/>
      </p:bgPr>
    </p:bg>
    <p:spTree>
      <p:nvGrpSpPr>
        <p:cNvPr id="1" name=""/>
        <p:cNvGrpSpPr/>
        <p:nvPr/>
      </p:nvGrpSpPr>
      <p:grpSpPr/>
      <p:sp>
        <p:nvSpPr>
          <p:cNvPr id="2" name="Rectangle 1"/>
          <p:cNvSpPr/>
          <p:nvPr/>
        </p:nvSpPr>
        <p:spPr>
          <a:xfrm>
            <a:off x="0" y="0"/>
            <a:ext cx="12191695" cy="365760"/>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0"/>
            <a:ext cx="11128248" cy="1828800"/>
          </a:xfrm>
          <a:prstGeom prst="rect">
            <a:avLst/>
          </a:prstGeom>
          <a:noFill/>
        </p:spPr>
        <p:txBody>
          <a:bodyPr wrap="square">
            <a:spAutoFit/>
          </a:bodyPr>
          <a:lstStyle/>
          <a:p>
            <a:pPr algn="l"/>
            <a:r>
              <a:rPr sz="4000" b="1">
                <a:solidFill>
                  <a:srgbClr val="FFFFFF"/>
                </a:solidFill>
                <a:latin typeface="Akkurat Pro"/>
              </a:rPr>
              <a:t>The friction every delivery team lives today</a:t>
            </a:r>
          </a:p>
        </p:txBody>
      </p:sp>
      <p:pic>
        <p:nvPicPr>
          <p:cNvPr id="4" name="Picture 3" descr="leadership-slide-1.png"/>
          <p:cNvPicPr>
            <a:picLocks noChangeAspect="1"/>
          </p:cNvPicPr>
          <p:nvPr/>
        </p:nvPicPr>
        <p:blipFill>
          <a:blip r:embed="rId2"/>
          <a:stretch>
            <a:fillRect/>
          </a:stretch>
        </p:blipFill>
        <p:spPr>
          <a:xfrm>
            <a:off x="2438247" y="4206240"/>
            <a:ext cx="7315200" cy="3340359"/>
          </a:xfrm>
          <a:prstGeom prst="rect">
            <a:avLst/>
          </a:prstGeom>
        </p:spPr>
      </p:pic>
      <p:sp>
        <p:nvSpPr>
          <p:cNvPr id="5" name="TextBox 4"/>
          <p:cNvSpPr txBox="1"/>
          <p:nvPr/>
        </p:nvSpPr>
        <p:spPr>
          <a:xfrm>
            <a:off x="530352" y="6510528"/>
            <a:ext cx="11128248" cy="274320"/>
          </a:xfrm>
          <a:prstGeom prst="rect">
            <a:avLst/>
          </a:prstGeom>
          <a:noFill/>
        </p:spPr>
        <p:txBody>
          <a:bodyPr wrap="square">
            <a:spAutoFit/>
          </a:bodyPr>
          <a:lstStyle/>
          <a:p>
            <a:pPr algn="r"/>
            <a:r>
              <a:rPr sz="1000">
                <a:solidFill>
                  <a:srgbClr val="F0F0F0"/>
                </a:solidFill>
                <a:latin typeface="Akkurat Pro"/>
              </a:rPr>
              <a:t>Nova Platform - Infrastructure &amp; Operations</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
            <a:ext cx="11128248" cy="640080"/>
          </a:xfrm>
          <a:prstGeom prst="rect">
            <a:avLst/>
          </a:prstGeom>
          <a:noFill/>
        </p:spPr>
        <p:txBody>
          <a:bodyPr wrap="square">
            <a:spAutoFit/>
          </a:bodyPr>
          <a:lstStyle/>
          <a:p>
            <a:pPr algn="l"/>
            <a:r>
              <a:rPr sz="2800" b="1">
                <a:solidFill>
                  <a:srgbClr val="D6002A"/>
                </a:solidFill>
                <a:latin typeface="Akkurat Pro"/>
              </a:rPr>
              <a:t>Nova in one frame</a:t>
            </a:r>
          </a:p>
        </p:txBody>
      </p:sp>
      <p:sp>
        <p:nvSpPr>
          <p:cNvPr id="4" name="TextBox 3"/>
          <p:cNvSpPr txBox="1"/>
          <p:nvPr/>
        </p:nvSpPr>
        <p:spPr>
          <a:xfrm>
            <a:off x="804672" y="960120"/>
            <a:ext cx="10853928" cy="548640"/>
          </a:xfrm>
          <a:prstGeom prst="rect">
            <a:avLst/>
          </a:prstGeom>
          <a:noFill/>
        </p:spPr>
        <p:txBody>
          <a:bodyPr wrap="square">
            <a:spAutoFit/>
          </a:bodyPr>
          <a:lstStyle/>
          <a:p>
            <a:pPr algn="l"/>
            <a:r>
              <a:rPr sz="1800" i="1">
                <a:solidFill>
                  <a:srgbClr val="1B1B1B"/>
                </a:solidFill>
                <a:latin typeface="Akkurat Pro"/>
              </a:rPr>
              <a:t>You already recognize this pattern.</a:t>
            </a:r>
          </a:p>
        </p:txBody>
      </p:sp>
      <p:pic>
        <p:nvPicPr>
          <p:cNvPr id="5" name="Picture 4" descr="leadership-slide-2.png"/>
          <p:cNvPicPr>
            <a:picLocks noChangeAspect="1"/>
          </p:cNvPicPr>
          <p:nvPr/>
        </p:nvPicPr>
        <p:blipFill>
          <a:blip r:embed="rId2"/>
          <a:stretch>
            <a:fillRect/>
          </a:stretch>
        </p:blipFill>
        <p:spPr>
          <a:xfrm>
            <a:off x="4878179" y="1463040"/>
            <a:ext cx="2435336" cy="3657600"/>
          </a:xfrm>
          <a:prstGeom prst="rect">
            <a:avLst/>
          </a:prstGeom>
        </p:spPr>
      </p:pic>
      <p:sp>
        <p:nvSpPr>
          <p:cNvPr id="6" name="TextBox 5"/>
          <p:cNvSpPr txBox="1"/>
          <p:nvPr/>
        </p:nvSpPr>
        <p:spPr>
          <a:xfrm>
            <a:off x="530352" y="5212079"/>
            <a:ext cx="11128248" cy="365760"/>
          </a:xfrm>
          <a:prstGeom prst="rect">
            <a:avLst/>
          </a:prstGeom>
          <a:noFill/>
        </p:spPr>
        <p:txBody>
          <a:bodyPr wrap="square">
            <a:spAutoFit/>
          </a:bodyPr>
          <a:lstStyle/>
          <a:p>
            <a:pPr algn="l"/>
            <a:r>
              <a:rPr sz="1800">
                <a:solidFill>
                  <a:srgbClr val="1B1B1B"/>
                </a:solidFill>
                <a:latin typeface="Akkurat Pro"/>
              </a:rPr>
              <a:t>Central IT curates the golden image; Nova curates the cloud infrastructure. Owned, patched, attested, consumed by contract.</a:t>
            </a:r>
          </a:p>
        </p:txBody>
      </p:sp>
      <p:sp>
        <p:nvSpPr>
          <p:cNvPr id="7" name="TextBox 6"/>
          <p:cNvSpPr txBox="1"/>
          <p:nvPr/>
        </p:nvSpPr>
        <p:spPr>
          <a:xfrm>
            <a:off x="804672" y="5623559"/>
            <a:ext cx="10853928" cy="548640"/>
          </a:xfrm>
          <a:prstGeom prst="rect">
            <a:avLst/>
          </a:prstGeom>
          <a:noFill/>
        </p:spPr>
        <p:txBody>
          <a:bodyPr wrap="square">
            <a:spAutoFit/>
          </a:bodyPr>
          <a:lstStyle/>
          <a:p>
            <a:pPr algn="l"/>
            <a:r>
              <a:rPr sz="1800" i="1">
                <a:solidFill>
                  <a:srgbClr val="1B1B1B"/>
                </a:solidFill>
                <a:latin typeface="Akkurat Pro"/>
              </a:rPr>
              <a:t>Nova's lane is the infrastructure beneath the application. AppSec stays with the application team.</a:t>
            </a:r>
          </a:p>
        </p:txBody>
      </p:sp>
      <p:sp>
        <p:nvSpPr>
          <p:cNvPr id="8" name="TextBox 7"/>
          <p:cNvSpPr txBox="1"/>
          <p:nvPr/>
        </p:nvSpPr>
        <p:spPr>
          <a:xfrm>
            <a:off x="530352" y="6510528"/>
            <a:ext cx="11128248" cy="274320"/>
          </a:xfrm>
          <a:prstGeom prst="rect">
            <a:avLst/>
          </a:prstGeom>
          <a:noFill/>
        </p:spPr>
        <p:txBody>
          <a:bodyPr wrap="square">
            <a:spAutoFit/>
          </a:bodyPr>
          <a:lstStyle/>
          <a:p>
            <a:pPr algn="r"/>
            <a:r>
              <a:rPr sz="1000">
                <a:solidFill>
                  <a:srgbClr val="1B1B1B"/>
                </a:solidFill>
                <a:latin typeface="Akkurat Pro"/>
              </a:rPr>
              <a:t>Nova Platform - Infrastructure &amp; Operations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
            <a:ext cx="11128248" cy="640080"/>
          </a:xfrm>
          <a:prstGeom prst="rect">
            <a:avLst/>
          </a:prstGeom>
          <a:noFill/>
        </p:spPr>
        <p:txBody>
          <a:bodyPr wrap="square">
            <a:spAutoFit/>
          </a:bodyPr>
          <a:lstStyle/>
          <a:p>
            <a:pPr algn="l"/>
            <a:r>
              <a:rPr sz="2800" b="1">
                <a:solidFill>
                  <a:srgbClr val="D6002A"/>
                </a:solidFill>
                <a:latin typeface="Akkurat Pro"/>
              </a:rPr>
              <a:t>Two principles that organize everything else</a:t>
            </a:r>
          </a:p>
        </p:txBody>
      </p:sp>
      <p:sp>
        <p:nvSpPr>
          <p:cNvPr id="4" name="TextBox 3"/>
          <p:cNvSpPr txBox="1"/>
          <p:nvPr/>
        </p:nvSpPr>
        <p:spPr>
          <a:xfrm>
            <a:off x="804672" y="1197864"/>
            <a:ext cx="10853928" cy="548640"/>
          </a:xfrm>
          <a:prstGeom prst="rect">
            <a:avLst/>
          </a:prstGeom>
          <a:noFill/>
        </p:spPr>
        <p:txBody>
          <a:bodyPr wrap="square">
            <a:spAutoFit/>
          </a:bodyPr>
          <a:lstStyle/>
          <a:p>
            <a:pPr algn="l"/>
            <a:r>
              <a:rPr sz="1800" i="1">
                <a:solidFill>
                  <a:srgbClr val="1B1B1B"/>
                </a:solidFill>
                <a:latin typeface="Akkurat Pro"/>
              </a:rPr>
              <a:t>Two tenets discipline every other decision.</a:t>
            </a:r>
          </a:p>
        </p:txBody>
      </p:sp>
      <p:pic>
        <p:nvPicPr>
          <p:cNvPr id="5" name="Picture 4" descr="leadership-slide-3.png"/>
          <p:cNvPicPr>
            <a:picLocks noChangeAspect="1"/>
          </p:cNvPicPr>
          <p:nvPr/>
        </p:nvPicPr>
        <p:blipFill>
          <a:blip r:embed="rId2"/>
          <a:stretch>
            <a:fillRect/>
          </a:stretch>
        </p:blipFill>
        <p:spPr>
          <a:xfrm>
            <a:off x="2438247" y="1700784"/>
            <a:ext cx="7315200" cy="3620901"/>
          </a:xfrm>
          <a:prstGeom prst="rect">
            <a:avLst/>
          </a:prstGeom>
        </p:spPr>
      </p:pic>
      <p:sp>
        <p:nvSpPr>
          <p:cNvPr id="6" name="TextBox 5"/>
          <p:cNvSpPr txBox="1"/>
          <p:nvPr/>
        </p:nvSpPr>
        <p:spPr>
          <a:xfrm>
            <a:off x="530352" y="5449823"/>
            <a:ext cx="11128248" cy="365760"/>
          </a:xfrm>
          <a:prstGeom prst="rect">
            <a:avLst/>
          </a:prstGeom>
          <a:noFill/>
        </p:spPr>
        <p:txBody>
          <a:bodyPr wrap="square">
            <a:spAutoFit/>
          </a:bodyPr>
          <a:lstStyle/>
          <a:p>
            <a:pPr algn="l"/>
            <a:r>
              <a:rPr sz="1800" b="1">
                <a:solidFill>
                  <a:srgbClr val="D6002A"/>
                </a:solidFill>
                <a:latin typeface="Akkurat Pro"/>
              </a:rPr>
              <a:t>Sovereign boundary</a:t>
            </a:r>
            <a:r>
              <a:rPr sz="1800">
                <a:solidFill>
                  <a:srgbClr val="1B1B1B"/>
                </a:solidFill>
                <a:latin typeface="Akkurat Pro"/>
              </a:rPr>
              <a:t> — Nova governs the delivery lifecycle; it does not reach upstream [1]. Integration with SDLC and PDLC happens exclusively through the contract surface.</a:t>
            </a:r>
          </a:p>
        </p:txBody>
      </p:sp>
      <p:sp>
        <p:nvSpPr>
          <p:cNvPr id="7" name="TextBox 6"/>
          <p:cNvSpPr txBox="1"/>
          <p:nvPr/>
        </p:nvSpPr>
        <p:spPr>
          <a:xfrm>
            <a:off x="530352" y="5861303"/>
            <a:ext cx="11128248" cy="365760"/>
          </a:xfrm>
          <a:prstGeom prst="rect">
            <a:avLst/>
          </a:prstGeom>
          <a:noFill/>
        </p:spPr>
        <p:txBody>
          <a:bodyPr wrap="square">
            <a:spAutoFit/>
          </a:bodyPr>
          <a:lstStyle/>
          <a:p>
            <a:pPr algn="l"/>
            <a:r>
              <a:rPr sz="1800" b="1">
                <a:solidFill>
                  <a:srgbClr val="D6002A"/>
                </a:solidFill>
                <a:latin typeface="Akkurat Pro"/>
              </a:rPr>
              <a:t>Lower autonomous · higher attested</a:t>
            </a:r>
            <a:r>
              <a:rPr sz="1800">
                <a:solidFill>
                  <a:srgbClr val="1B1B1B"/>
                </a:solidFill>
                <a:latin typeface="Akkurat Pro"/>
              </a:rPr>
              <a:t> — lower environments proceed through agentic automation; promotion requires deliberate human attestation [1]. The compute the platform makes; the choice the human keeps.</a:t>
            </a:r>
          </a:p>
        </p:txBody>
      </p:sp>
      <p:sp>
        <p:nvSpPr>
          <p:cNvPr id="8" name="TextBox 7"/>
          <p:cNvSpPr txBox="1"/>
          <p:nvPr/>
        </p:nvSpPr>
        <p:spPr>
          <a:xfrm>
            <a:off x="530352" y="6510528"/>
            <a:ext cx="11128248" cy="274320"/>
          </a:xfrm>
          <a:prstGeom prst="rect">
            <a:avLst/>
          </a:prstGeom>
          <a:noFill/>
        </p:spPr>
        <p:txBody>
          <a:bodyPr wrap="square">
            <a:spAutoFit/>
          </a:bodyPr>
          <a:lstStyle/>
          <a:p>
            <a:pPr algn="r"/>
            <a:r>
              <a:rPr sz="1000">
                <a:solidFill>
                  <a:srgbClr val="1B1B1B"/>
                </a:solidFill>
                <a:latin typeface="Akkurat Pro"/>
              </a:rPr>
              <a:t>Nova Platform - Infrastructure &amp; Operations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
            <a:ext cx="11128248" cy="640080"/>
          </a:xfrm>
          <a:prstGeom prst="rect">
            <a:avLst/>
          </a:prstGeom>
          <a:noFill/>
        </p:spPr>
        <p:txBody>
          <a:bodyPr wrap="square">
            <a:spAutoFit/>
          </a:bodyPr>
          <a:lstStyle/>
          <a:p>
            <a:pPr algn="l"/>
            <a:r>
              <a:rPr sz="2800" b="1">
                <a:solidFill>
                  <a:srgbClr val="D6002A"/>
                </a:solidFill>
                <a:latin typeface="Akkurat Pro"/>
              </a:rPr>
              <a:t>Live · Attested · Stays human</a:t>
            </a:r>
          </a:p>
        </p:txBody>
      </p:sp>
      <p:pic>
        <p:nvPicPr>
          <p:cNvPr id="4" name="Picture 3" descr="leadership-slide-4.png"/>
          <p:cNvPicPr>
            <a:picLocks noChangeAspect="1"/>
          </p:cNvPicPr>
          <p:nvPr/>
        </p:nvPicPr>
        <p:blipFill>
          <a:blip r:embed="rId2"/>
          <a:stretch>
            <a:fillRect/>
          </a:stretch>
        </p:blipFill>
        <p:spPr>
          <a:xfrm>
            <a:off x="2438247" y="1243584"/>
            <a:ext cx="7315200" cy="1296955"/>
          </a:xfrm>
          <a:prstGeom prst="rect">
            <a:avLst/>
          </a:prstGeom>
        </p:spPr>
      </p:pic>
      <p:sp>
        <p:nvSpPr>
          <p:cNvPr id="5" name="TextBox 4"/>
          <p:cNvSpPr txBox="1"/>
          <p:nvPr/>
        </p:nvSpPr>
        <p:spPr>
          <a:xfrm>
            <a:off x="530352" y="4992623"/>
            <a:ext cx="11128248" cy="365760"/>
          </a:xfrm>
          <a:prstGeom prst="rect">
            <a:avLst/>
          </a:prstGeom>
          <a:noFill/>
        </p:spPr>
        <p:txBody>
          <a:bodyPr wrap="square">
            <a:spAutoFit/>
          </a:bodyPr>
          <a:lstStyle/>
          <a:p>
            <a:pPr algn="l"/>
            <a:r>
              <a:rPr sz="1800" b="1">
                <a:solidFill>
                  <a:srgbClr val="D6002A"/>
                </a:solidFill>
                <a:latin typeface="Akkurat Pro"/>
              </a:rPr>
              <a:t>Live today</a:t>
            </a:r>
            <a:r>
              <a:rPr sz="1800">
                <a:solidFill>
                  <a:srgbClr val="1B1B1B"/>
                </a:solidFill>
                <a:latin typeface="Akkurat Pro"/>
              </a:rPr>
              <a:t> — 41 capabilities across 12 domains; pilot confidence 0.800. One pane, no second source of truth.</a:t>
            </a:r>
          </a:p>
        </p:txBody>
      </p:sp>
      <p:sp>
        <p:nvSpPr>
          <p:cNvPr id="6" name="TextBox 5"/>
          <p:cNvSpPr txBox="1"/>
          <p:nvPr/>
        </p:nvSpPr>
        <p:spPr>
          <a:xfrm>
            <a:off x="530352" y="5404103"/>
            <a:ext cx="11128248" cy="365760"/>
          </a:xfrm>
          <a:prstGeom prst="rect">
            <a:avLst/>
          </a:prstGeom>
          <a:noFill/>
        </p:spPr>
        <p:txBody>
          <a:bodyPr wrap="square">
            <a:spAutoFit/>
          </a:bodyPr>
          <a:lstStyle/>
          <a:p>
            <a:pPr algn="l"/>
            <a:r>
              <a:rPr sz="1800" b="1">
                <a:solidFill>
                  <a:srgbClr val="D6002A"/>
                </a:solidFill>
                <a:latin typeface="Akkurat Pro"/>
              </a:rPr>
              <a:t>Attested on promotion</a:t>
            </a:r>
            <a:r>
              <a:rPr sz="1800">
                <a:solidFill>
                  <a:srgbClr val="1B1B1B"/>
                </a:solidFill>
                <a:latin typeface="Akkurat Pro"/>
              </a:rPr>
              <a:t> — qa, prod, dr require a named human approver distinct from the PR author.</a:t>
            </a:r>
          </a:p>
        </p:txBody>
      </p:sp>
      <p:sp>
        <p:nvSpPr>
          <p:cNvPr id="7" name="TextBox 6"/>
          <p:cNvSpPr txBox="1"/>
          <p:nvPr/>
        </p:nvSpPr>
        <p:spPr>
          <a:xfrm>
            <a:off x="530352" y="5815583"/>
            <a:ext cx="11128248" cy="365760"/>
          </a:xfrm>
          <a:prstGeom prst="rect">
            <a:avLst/>
          </a:prstGeom>
          <a:noFill/>
        </p:spPr>
        <p:txBody>
          <a:bodyPr wrap="square">
            <a:spAutoFit/>
          </a:bodyPr>
          <a:lstStyle/>
          <a:p>
            <a:pPr algn="l"/>
            <a:r>
              <a:rPr sz="1800" b="1">
                <a:solidFill>
                  <a:srgbClr val="D6002A"/>
                </a:solidFill>
                <a:latin typeface="Akkurat Pro"/>
              </a:rPr>
              <a:t>Stays human — by design</a:t>
            </a:r>
            <a:r>
              <a:rPr sz="1800">
                <a:solidFill>
                  <a:srgbClr val="1B1B1B"/>
                </a:solidFill>
                <a:latin typeface="Akkurat Pro"/>
              </a:rPr>
              <a:t> — confidence below the autonomy threshold triggers human escalation [1].</a:t>
            </a:r>
          </a:p>
        </p:txBody>
      </p:sp>
      <p:sp>
        <p:nvSpPr>
          <p:cNvPr id="8" name="TextBox 7"/>
          <p:cNvSpPr txBox="1"/>
          <p:nvPr/>
        </p:nvSpPr>
        <p:spPr>
          <a:xfrm>
            <a:off x="530352" y="6510528"/>
            <a:ext cx="11128248" cy="274320"/>
          </a:xfrm>
          <a:prstGeom prst="rect">
            <a:avLst/>
          </a:prstGeom>
          <a:noFill/>
        </p:spPr>
        <p:txBody>
          <a:bodyPr wrap="square">
            <a:spAutoFit/>
          </a:bodyPr>
          <a:lstStyle/>
          <a:p>
            <a:pPr algn="r"/>
            <a:r>
              <a:rPr sz="1000">
                <a:solidFill>
                  <a:srgbClr val="1B1B1B"/>
                </a:solidFill>
                <a:latin typeface="Akkurat Pro"/>
              </a:rPr>
              <a:t>Nova Platform - Infrastructure &amp; Operations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
            <a:ext cx="11128248" cy="640080"/>
          </a:xfrm>
          <a:prstGeom prst="rect">
            <a:avLst/>
          </a:prstGeom>
          <a:noFill/>
        </p:spPr>
        <p:txBody>
          <a:bodyPr wrap="square">
            <a:spAutoFit/>
          </a:bodyPr>
          <a:lstStyle/>
          <a:p>
            <a:pPr algn="l"/>
            <a:r>
              <a:rPr sz="2800" b="1">
                <a:solidFill>
                  <a:srgbClr val="D6002A"/>
                </a:solidFill>
                <a:latin typeface="Akkurat Pro"/>
              </a:rPr>
              <a:t>The boundary keeps us honest</a:t>
            </a:r>
          </a:p>
        </p:txBody>
      </p:sp>
      <p:pic>
        <p:nvPicPr>
          <p:cNvPr id="4" name="Picture 3" descr="leadership-slide-5.png"/>
          <p:cNvPicPr>
            <a:picLocks noChangeAspect="1"/>
          </p:cNvPicPr>
          <p:nvPr/>
        </p:nvPicPr>
        <p:blipFill>
          <a:blip r:embed="rId2"/>
          <a:stretch>
            <a:fillRect/>
          </a:stretch>
        </p:blipFill>
        <p:spPr>
          <a:xfrm>
            <a:off x="2438247" y="1197864"/>
            <a:ext cx="7315200" cy="765110"/>
          </a:xfrm>
          <a:prstGeom prst="rect">
            <a:avLst/>
          </a:prstGeom>
        </p:spPr>
      </p:pic>
      <p:sp>
        <p:nvSpPr>
          <p:cNvPr id="5" name="TextBox 4"/>
          <p:cNvSpPr txBox="1"/>
          <p:nvPr/>
        </p:nvSpPr>
        <p:spPr>
          <a:xfrm>
            <a:off x="530352" y="4946903"/>
            <a:ext cx="11128248" cy="365760"/>
          </a:xfrm>
          <a:prstGeom prst="rect">
            <a:avLst/>
          </a:prstGeom>
          <a:noFill/>
        </p:spPr>
        <p:txBody>
          <a:bodyPr wrap="square">
            <a:spAutoFit/>
          </a:bodyPr>
          <a:lstStyle/>
          <a:p>
            <a:pPr algn="l"/>
            <a:r>
              <a:rPr sz="1800" b="1">
                <a:solidFill>
                  <a:srgbClr val="D6002A"/>
                </a:solidFill>
                <a:latin typeface="Akkurat Pro"/>
              </a:rPr>
              <a:t>In Nova's lane</a:t>
            </a:r>
            <a:r>
              <a:rPr sz="1800">
                <a:solidFill>
                  <a:srgbClr val="1B1B1B"/>
                </a:solidFill>
                <a:latin typeface="Akkurat Pro"/>
              </a:rPr>
              <a:t> — infrastructure primitives, operational guardrails, CVE response at the infra layer.</a:t>
            </a:r>
          </a:p>
        </p:txBody>
      </p:sp>
      <p:sp>
        <p:nvSpPr>
          <p:cNvPr id="6" name="TextBox 5"/>
          <p:cNvSpPr txBox="1"/>
          <p:nvPr/>
        </p:nvSpPr>
        <p:spPr>
          <a:xfrm>
            <a:off x="530352" y="5358383"/>
            <a:ext cx="11128248" cy="365760"/>
          </a:xfrm>
          <a:prstGeom prst="rect">
            <a:avLst/>
          </a:prstGeom>
          <a:noFill/>
        </p:spPr>
        <p:txBody>
          <a:bodyPr wrap="square">
            <a:spAutoFit/>
          </a:bodyPr>
          <a:lstStyle/>
          <a:p>
            <a:pPr algn="l"/>
            <a:r>
              <a:rPr sz="1800" b="1">
                <a:solidFill>
                  <a:srgbClr val="D6002A"/>
                </a:solidFill>
                <a:latin typeface="Akkurat Pro"/>
              </a:rPr>
              <a:t>Outside Nova's lane</a:t>
            </a:r>
            <a:r>
              <a:rPr sz="1800">
                <a:solidFill>
                  <a:srgbClr val="1B1B1B"/>
                </a:solidFill>
                <a:latin typeface="Akkurat Pro"/>
              </a:rPr>
              <a:t> — application business logic, IDE &amp; sprint workflows [1], AppSec, VM/bare-metal/OS lifecycles [1].</a:t>
            </a:r>
          </a:p>
        </p:txBody>
      </p:sp>
      <p:sp>
        <p:nvSpPr>
          <p:cNvPr id="7" name="TextBox 6"/>
          <p:cNvSpPr txBox="1"/>
          <p:nvPr/>
        </p:nvSpPr>
        <p:spPr>
          <a:xfrm>
            <a:off x="804672" y="5769863"/>
            <a:ext cx="10853928" cy="548640"/>
          </a:xfrm>
          <a:prstGeom prst="rect">
            <a:avLst/>
          </a:prstGeom>
          <a:noFill/>
        </p:spPr>
        <p:txBody>
          <a:bodyPr wrap="square">
            <a:spAutoFit/>
          </a:bodyPr>
          <a:lstStyle/>
          <a:p>
            <a:pPr algn="l"/>
            <a:r>
              <a:rPr sz="1800" i="1">
                <a:solidFill>
                  <a:srgbClr val="1B1B1B"/>
                </a:solidFill>
                <a:latin typeface="Akkurat Pro"/>
              </a:rPr>
              <a:t>The line is the contract. Everything below it is Nova. Everything above it stays where it has always been.</a:t>
            </a:r>
          </a:p>
        </p:txBody>
      </p:sp>
      <p:sp>
        <p:nvSpPr>
          <p:cNvPr id="8" name="TextBox 7"/>
          <p:cNvSpPr txBox="1"/>
          <p:nvPr/>
        </p:nvSpPr>
        <p:spPr>
          <a:xfrm>
            <a:off x="530352" y="6510528"/>
            <a:ext cx="11128248" cy="274320"/>
          </a:xfrm>
          <a:prstGeom prst="rect">
            <a:avLst/>
          </a:prstGeom>
          <a:noFill/>
        </p:spPr>
        <p:txBody>
          <a:bodyPr wrap="square">
            <a:spAutoFit/>
          </a:bodyPr>
          <a:lstStyle/>
          <a:p>
            <a:pPr algn="r"/>
            <a:r>
              <a:rPr sz="1000">
                <a:solidFill>
                  <a:srgbClr val="1B1B1B"/>
                </a:solidFill>
                <a:latin typeface="Akkurat Pro"/>
              </a:rPr>
              <a:t>Nova Platform - Infrastructure &amp; Operations</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
            <a:ext cx="11128248" cy="640080"/>
          </a:xfrm>
          <a:prstGeom prst="rect">
            <a:avLst/>
          </a:prstGeom>
          <a:noFill/>
        </p:spPr>
        <p:txBody>
          <a:bodyPr wrap="square">
            <a:spAutoFit/>
          </a:bodyPr>
          <a:lstStyle/>
          <a:p>
            <a:pPr algn="l"/>
            <a:r>
              <a:rPr sz="2800" b="1">
                <a:solidFill>
                  <a:srgbClr val="D6002A"/>
                </a:solidFill>
                <a:latin typeface="Akkurat Pro"/>
              </a:rPr>
              <a:t>The 18-month shape</a:t>
            </a:r>
          </a:p>
        </p:txBody>
      </p:sp>
      <p:sp>
        <p:nvSpPr>
          <p:cNvPr id="4" name="TextBox 3"/>
          <p:cNvSpPr txBox="1"/>
          <p:nvPr/>
        </p:nvSpPr>
        <p:spPr>
          <a:xfrm>
            <a:off x="804672" y="960120"/>
            <a:ext cx="10853928" cy="548640"/>
          </a:xfrm>
          <a:prstGeom prst="rect">
            <a:avLst/>
          </a:prstGeom>
          <a:noFill/>
        </p:spPr>
        <p:txBody>
          <a:bodyPr wrap="square">
            <a:spAutoFit/>
          </a:bodyPr>
          <a:lstStyle/>
          <a:p>
            <a:pPr algn="l"/>
            <a:r>
              <a:rPr sz="1800" i="1">
                <a:solidFill>
                  <a:srgbClr val="1B1B1B"/>
                </a:solidFill>
                <a:latin typeface="Akkurat Pro"/>
              </a:rPr>
              <a:t>Where CDLC meets SDLC + PDLC — through the contract surface, not above it.</a:t>
            </a:r>
          </a:p>
        </p:txBody>
      </p:sp>
      <p:pic>
        <p:nvPicPr>
          <p:cNvPr id="5" name="Picture 4" descr="leadership-slide-6.png"/>
          <p:cNvPicPr>
            <a:picLocks noChangeAspect="1"/>
          </p:cNvPicPr>
          <p:nvPr/>
        </p:nvPicPr>
        <p:blipFill>
          <a:blip r:embed="rId2"/>
          <a:stretch>
            <a:fillRect/>
          </a:stretch>
        </p:blipFill>
        <p:spPr>
          <a:xfrm>
            <a:off x="2438247" y="1463040"/>
            <a:ext cx="7315200" cy="1017036"/>
          </a:xfrm>
          <a:prstGeom prst="rect">
            <a:avLst/>
          </a:prstGeom>
        </p:spPr>
      </p:pic>
      <p:sp>
        <p:nvSpPr>
          <p:cNvPr id="6" name="TextBox 5"/>
          <p:cNvSpPr txBox="1"/>
          <p:nvPr/>
        </p:nvSpPr>
        <p:spPr>
          <a:xfrm>
            <a:off x="530352" y="5212079"/>
            <a:ext cx="11128248" cy="365760"/>
          </a:xfrm>
          <a:prstGeom prst="rect">
            <a:avLst/>
          </a:prstGeom>
          <a:noFill/>
        </p:spPr>
        <p:txBody>
          <a:bodyPr wrap="square">
            <a:spAutoFit/>
          </a:bodyPr>
          <a:lstStyle/>
          <a:p>
            <a:pPr algn="l"/>
            <a:r>
              <a:rPr sz="1800" b="1">
                <a:solidFill>
                  <a:srgbClr val="1B1B1B"/>
                </a:solidFill>
                <a:latin typeface="Akkurat Pro"/>
              </a:rPr>
              <a:t>α (now → Q4'26)</a:t>
            </a:r>
            <a:r>
              <a:rPr sz="1800">
                <a:solidFill>
                  <a:srgbClr val="1B1B1B"/>
                </a:solidFill>
                <a:latin typeface="Akkurat Pro"/>
              </a:rPr>
              <a:t> Operating model + federated governance.</a:t>
            </a:r>
          </a:p>
        </p:txBody>
      </p:sp>
      <p:sp>
        <p:nvSpPr>
          <p:cNvPr id="7" name="TextBox 6"/>
          <p:cNvSpPr txBox="1"/>
          <p:nvPr/>
        </p:nvSpPr>
        <p:spPr>
          <a:xfrm>
            <a:off x="530352" y="5623559"/>
            <a:ext cx="11128248" cy="365760"/>
          </a:xfrm>
          <a:prstGeom prst="rect">
            <a:avLst/>
          </a:prstGeom>
          <a:noFill/>
        </p:spPr>
        <p:txBody>
          <a:bodyPr wrap="square">
            <a:spAutoFit/>
          </a:bodyPr>
          <a:lstStyle/>
          <a:p>
            <a:pPr algn="l"/>
            <a:r>
              <a:rPr sz="1800" b="1">
                <a:solidFill>
                  <a:srgbClr val="1B1B1B"/>
                </a:solidFill>
                <a:latin typeface="Akkurat Pro"/>
              </a:rPr>
              <a:t>β (Q1'27)</a:t>
            </a:r>
            <a:r>
              <a:rPr sz="1800">
                <a:solidFill>
                  <a:srgbClr val="1B1B1B"/>
                </a:solidFill>
                <a:latin typeface="Akkurat Pro"/>
              </a:rPr>
              <a:t> Auto-published infra observability.</a:t>
            </a:r>
          </a:p>
        </p:txBody>
      </p:sp>
      <p:sp>
        <p:nvSpPr>
          <p:cNvPr id="8" name="TextBox 7"/>
          <p:cNvSpPr txBox="1"/>
          <p:nvPr/>
        </p:nvSpPr>
        <p:spPr>
          <a:xfrm>
            <a:off x="530352" y="6035039"/>
            <a:ext cx="11128248" cy="365760"/>
          </a:xfrm>
          <a:prstGeom prst="rect">
            <a:avLst/>
          </a:prstGeom>
          <a:noFill/>
        </p:spPr>
        <p:txBody>
          <a:bodyPr wrap="square">
            <a:spAutoFit/>
          </a:bodyPr>
          <a:lstStyle/>
          <a:p>
            <a:pPr algn="l"/>
            <a:r>
              <a:rPr sz="1800" b="1">
                <a:solidFill>
                  <a:srgbClr val="1B1B1B"/>
                </a:solidFill>
                <a:latin typeface="Akkurat Pro"/>
              </a:rPr>
              <a:t>γ (Q2'27)</a:t>
            </a:r>
            <a:r>
              <a:rPr sz="1800">
                <a:solidFill>
                  <a:srgbClr val="1B1B1B"/>
                </a:solidFill>
                <a:latin typeface="Akkurat Pro"/>
              </a:rPr>
              <a:t> Runbook generation from telemetry.</a:t>
            </a:r>
          </a:p>
        </p:txBody>
      </p:sp>
      <p:sp>
        <p:nvSpPr>
          <p:cNvPr id="9" name="TextBox 8"/>
          <p:cNvSpPr txBox="1"/>
          <p:nvPr/>
        </p:nvSpPr>
        <p:spPr>
          <a:xfrm>
            <a:off x="530352" y="6446519"/>
            <a:ext cx="11128248" cy="365760"/>
          </a:xfrm>
          <a:prstGeom prst="rect">
            <a:avLst/>
          </a:prstGeom>
          <a:noFill/>
        </p:spPr>
        <p:txBody>
          <a:bodyPr wrap="square">
            <a:spAutoFit/>
          </a:bodyPr>
          <a:lstStyle/>
          <a:p>
            <a:pPr algn="l"/>
            <a:r>
              <a:rPr sz="1800" b="1">
                <a:solidFill>
                  <a:srgbClr val="1B1B1B"/>
                </a:solidFill>
                <a:latin typeface="Akkurat Pro"/>
              </a:rPr>
              <a:t>δ (Q3'27 → Q4'27)</a:t>
            </a:r>
            <a:r>
              <a:rPr sz="1800">
                <a:solidFill>
                  <a:srgbClr val="1B1B1B"/>
                </a:solidFill>
                <a:latin typeface="Akkurat Pro"/>
              </a:rPr>
              <a:t> Audit ledger, tamper-resistant.</a:t>
            </a:r>
          </a:p>
        </p:txBody>
      </p:sp>
      <p:sp>
        <p:nvSpPr>
          <p:cNvPr id="10" name="TextBox 9"/>
          <p:cNvSpPr txBox="1"/>
          <p:nvPr/>
        </p:nvSpPr>
        <p:spPr>
          <a:xfrm>
            <a:off x="804672" y="6857999"/>
            <a:ext cx="10853928" cy="548640"/>
          </a:xfrm>
          <a:prstGeom prst="rect">
            <a:avLst/>
          </a:prstGeom>
          <a:noFill/>
        </p:spPr>
        <p:txBody>
          <a:bodyPr wrap="square">
            <a:spAutoFit/>
          </a:bodyPr>
          <a:lstStyle/>
          <a:p>
            <a:pPr algn="l"/>
            <a:r>
              <a:rPr sz="1800" i="1">
                <a:solidFill>
                  <a:srgbClr val="1B1B1B"/>
                </a:solidFill>
                <a:latin typeface="Akkurat Pro"/>
              </a:rPr>
              <a:t>Nova absorbs no IDE, no editor, no sprint tool, no agent harness.</a:t>
            </a:r>
          </a:p>
        </p:txBody>
      </p:sp>
      <p:sp>
        <p:nvSpPr>
          <p:cNvPr id="11" name="TextBox 10"/>
          <p:cNvSpPr txBox="1"/>
          <p:nvPr/>
        </p:nvSpPr>
        <p:spPr>
          <a:xfrm>
            <a:off x="530352" y="6510528"/>
            <a:ext cx="11128248" cy="274320"/>
          </a:xfrm>
          <a:prstGeom prst="rect">
            <a:avLst/>
          </a:prstGeom>
          <a:noFill/>
        </p:spPr>
        <p:txBody>
          <a:bodyPr wrap="square">
            <a:spAutoFit/>
          </a:bodyPr>
          <a:lstStyle/>
          <a:p>
            <a:pPr algn="r"/>
            <a:r>
              <a:rPr sz="1000">
                <a:solidFill>
                  <a:srgbClr val="1B1B1B"/>
                </a:solidFill>
                <a:latin typeface="Akkurat Pro"/>
              </a:rPr>
              <a:t>Nova Platform - Infrastructure &amp; Operations</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
            <a:ext cx="11128248" cy="640080"/>
          </a:xfrm>
          <a:prstGeom prst="rect">
            <a:avLst/>
          </a:prstGeom>
          <a:noFill/>
        </p:spPr>
        <p:txBody>
          <a:bodyPr wrap="square">
            <a:spAutoFit/>
          </a:bodyPr>
          <a:lstStyle/>
          <a:p>
            <a:pPr algn="l"/>
            <a:r>
              <a:rPr sz="2800" b="1">
                <a:solidFill>
                  <a:srgbClr val="D6002A"/>
                </a:solidFill>
                <a:latin typeface="Akkurat Pro"/>
              </a:rPr>
              <a:t>What we ask · What comes back</a:t>
            </a:r>
          </a:p>
        </p:txBody>
      </p:sp>
      <p:pic>
        <p:nvPicPr>
          <p:cNvPr id="4" name="Picture 3" descr="leadership-slide-7.png"/>
          <p:cNvPicPr>
            <a:picLocks noChangeAspect="1"/>
          </p:cNvPicPr>
          <p:nvPr/>
        </p:nvPicPr>
        <p:blipFill>
          <a:blip r:embed="rId2"/>
          <a:stretch>
            <a:fillRect/>
          </a:stretch>
        </p:blipFill>
        <p:spPr>
          <a:xfrm>
            <a:off x="2438247" y="960120"/>
            <a:ext cx="7315200" cy="690465"/>
          </a:xfrm>
          <a:prstGeom prst="rect">
            <a:avLst/>
          </a:prstGeom>
        </p:spPr>
      </p:pic>
      <p:sp>
        <p:nvSpPr>
          <p:cNvPr id="5" name="TextBox 4"/>
          <p:cNvSpPr txBox="1"/>
          <p:nvPr/>
        </p:nvSpPr>
        <p:spPr>
          <a:xfrm>
            <a:off x="530352" y="4709159"/>
            <a:ext cx="11128248" cy="365760"/>
          </a:xfrm>
          <a:prstGeom prst="rect">
            <a:avLst/>
          </a:prstGeom>
          <a:noFill/>
        </p:spPr>
        <p:txBody>
          <a:bodyPr wrap="square">
            <a:spAutoFit/>
          </a:bodyPr>
          <a:lstStyle/>
          <a:p>
            <a:pPr algn="l"/>
            <a:r>
              <a:rPr sz="1800" b="1">
                <a:solidFill>
                  <a:srgbClr val="1B1B1B"/>
                </a:solidFill>
                <a:latin typeface="Akkurat Pro"/>
              </a:rPr>
              <a:t>What works now.</a:t>
            </a:r>
            <a:r>
              <a:rPr sz="1800">
                <a:solidFill>
                  <a:srgbClr val="1B1B1B"/>
                </a:solidFill>
                <a:latin typeface="Akkurat Pro"/>
              </a:rPr>
              <a:t> Deploying L1 &amp; L2 stacks works today in the sandbox AWS account — 13 L1 primitives and 2 L2 modules, live-applied at confidence 0.800. Next steps: ingest greenfield pilot projects, promote from sandbox to production, integrate with the SPGE constitutional library, and serve as the infrastructure layer.</a:t>
            </a:r>
          </a:p>
        </p:txBody>
      </p:sp>
      <p:sp>
        <p:nvSpPr>
          <p:cNvPr id="6" name="TextBox 5"/>
          <p:cNvSpPr txBox="1"/>
          <p:nvPr/>
        </p:nvSpPr>
        <p:spPr>
          <a:xfrm>
            <a:off x="530352" y="5120639"/>
            <a:ext cx="11128248" cy="365760"/>
          </a:xfrm>
          <a:prstGeom prst="rect">
            <a:avLst/>
          </a:prstGeom>
          <a:noFill/>
        </p:spPr>
        <p:txBody>
          <a:bodyPr wrap="square">
            <a:spAutoFit/>
          </a:bodyPr>
          <a:lstStyle/>
          <a:p>
            <a:pPr algn="l"/>
            <a:r>
              <a:rPr sz="1800" b="1">
                <a:solidFill>
                  <a:srgbClr val="1B1B1B"/>
                </a:solidFill>
                <a:latin typeface="Akkurat Pro"/>
              </a:rPr>
              <a:t>What we ask.</a:t>
            </a:r>
            <a:r>
              <a:rPr sz="1800">
                <a:solidFill>
                  <a:srgbClr val="1B1B1B"/>
                </a:solidFill>
                <a:latin typeface="Akkurat Pro"/>
              </a:rPr>
              <a:t> Architecture endorsement. Runway to the next milestone.</a:t>
            </a:r>
          </a:p>
        </p:txBody>
      </p:sp>
      <p:sp>
        <p:nvSpPr>
          <p:cNvPr id="7" name="TextBox 6"/>
          <p:cNvSpPr txBox="1"/>
          <p:nvPr/>
        </p:nvSpPr>
        <p:spPr>
          <a:xfrm>
            <a:off x="530352" y="5532119"/>
            <a:ext cx="11128248" cy="365760"/>
          </a:xfrm>
          <a:prstGeom prst="rect">
            <a:avLst/>
          </a:prstGeom>
          <a:noFill/>
        </p:spPr>
        <p:txBody>
          <a:bodyPr wrap="square">
            <a:spAutoFit/>
          </a:bodyPr>
          <a:lstStyle/>
          <a:p>
            <a:pPr algn="l"/>
            <a:r>
              <a:rPr sz="1800" b="1">
                <a:solidFill>
                  <a:srgbClr val="1B1B1B"/>
                </a:solidFill>
                <a:latin typeface="Akkurat Pro"/>
              </a:rPr>
              <a:t>Why now.</a:t>
            </a:r>
            <a:r>
              <a:rPr sz="1800">
                <a:solidFill>
                  <a:srgbClr val="1B1B1B"/>
                </a:solidFill>
                <a:latin typeface="Akkurat Pro"/>
              </a:rPr>
              <a:t> Agentic SDLC is reshaping the delivery curve. What is barely keepable today — incident response, compliance reconciliation, security remediation — does not compress at the same rate as the velocity it has to keep pace with. By the end of 2027, the gap between delivery acceleration and operational absorption is the structural risk.</a:t>
            </a:r>
          </a:p>
        </p:txBody>
      </p:sp>
      <p:sp>
        <p:nvSpPr>
          <p:cNvPr id="8" name="TextBox 7"/>
          <p:cNvSpPr txBox="1"/>
          <p:nvPr/>
        </p:nvSpPr>
        <p:spPr>
          <a:xfrm>
            <a:off x="530352" y="5943599"/>
            <a:ext cx="11128248" cy="365760"/>
          </a:xfrm>
          <a:prstGeom prst="rect">
            <a:avLst/>
          </a:prstGeom>
          <a:noFill/>
        </p:spPr>
        <p:txBody>
          <a:bodyPr wrap="square">
            <a:spAutoFit/>
          </a:bodyPr>
          <a:lstStyle/>
          <a:p>
            <a:pPr algn="l"/>
            <a:r>
              <a:rPr sz="1800" b="1">
                <a:solidFill>
                  <a:srgbClr val="1B1B1B"/>
                </a:solidFill>
                <a:latin typeface="Akkurat Pro"/>
              </a:rPr>
              <a:t>What comes back.</a:t>
            </a:r>
            <a:r>
              <a:rPr sz="1800">
                <a:solidFill>
                  <a:srgbClr val="1B1B1B"/>
                </a:solidFill>
                <a:latin typeface="Akkurat Pro"/>
              </a:rPr>
              <a:t> The infrastructure foundation that absorbs the velocity. Metrics that tell us where to push next. Audit lineage that closes the regulatory question. The next milestone, </a:t>
            </a:r>
            <a:r>
              <a:rPr sz="1800" b="1">
                <a:solidFill>
                  <a:srgbClr val="1B1B1B"/>
                </a:solidFill>
                <a:latin typeface="Akkurat Pro"/>
              </a:rPr>
              <a:t>by November 2026</a:t>
            </a:r>
            <a:r>
              <a:rPr sz="1800">
                <a:solidFill>
                  <a:srgbClr val="1B1B1B"/>
                </a:solidFill>
                <a:latin typeface="Akkurat Pro"/>
              </a:rPr>
              <a:t>.</a:t>
            </a:r>
          </a:p>
        </p:txBody>
      </p:sp>
      <p:sp>
        <p:nvSpPr>
          <p:cNvPr id="9" name="TextBox 8"/>
          <p:cNvSpPr txBox="1"/>
          <p:nvPr/>
        </p:nvSpPr>
        <p:spPr>
          <a:xfrm>
            <a:off x="804672" y="6355079"/>
            <a:ext cx="10853928" cy="548640"/>
          </a:xfrm>
          <a:prstGeom prst="rect">
            <a:avLst/>
          </a:prstGeom>
          <a:noFill/>
        </p:spPr>
        <p:txBody>
          <a:bodyPr wrap="square">
            <a:spAutoFit/>
          </a:bodyPr>
          <a:lstStyle/>
          <a:p>
            <a:pPr algn="l"/>
            <a:r>
              <a:rPr sz="1800" i="1">
                <a:solidFill>
                  <a:srgbClr val="1B1B1B"/>
                </a:solidFill>
                <a:latin typeface="Akkurat Pro"/>
              </a:rPr>
              <a:t>What we do not ask for: an IDE, a sprint tool, an author workflow, an upstream pipeline. Nova stays in its lane [1].</a:t>
            </a:r>
          </a:p>
        </p:txBody>
      </p:sp>
      <p:sp>
        <p:nvSpPr>
          <p:cNvPr id="10" name="TextBox 9"/>
          <p:cNvSpPr txBox="1"/>
          <p:nvPr/>
        </p:nvSpPr>
        <p:spPr>
          <a:xfrm>
            <a:off x="530352" y="6510528"/>
            <a:ext cx="11128248" cy="274320"/>
          </a:xfrm>
          <a:prstGeom prst="rect">
            <a:avLst/>
          </a:prstGeom>
          <a:noFill/>
        </p:spPr>
        <p:txBody>
          <a:bodyPr wrap="square">
            <a:spAutoFit/>
          </a:bodyPr>
          <a:lstStyle/>
          <a:p>
            <a:pPr algn="r"/>
            <a:r>
              <a:rPr sz="1000">
                <a:solidFill>
                  <a:srgbClr val="1B1B1B"/>
                </a:solidFill>
                <a:latin typeface="Akkurat Pro"/>
              </a:rPr>
              <a:t>Nova Platform - Infrastructure &amp; Operations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