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friction every delivery team lives today</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2E2E2E"/>
                </a:solidFill>
                <a:latin typeface="Akkurat Pro"/>
              </a:rPr>
              <a:t>Velocity is up; the coordination surface around each change is up faster.</a:t>
            </a:r>
          </a:p>
        </p:txBody>
      </p:sp>
      <p:sp>
        <p:nvSpPr>
          <p:cNvPr id="5" name="TextBox 4"/>
          <p:cNvSpPr txBox="1"/>
          <p:nvPr/>
        </p:nvSpPr>
        <p:spPr>
          <a:xfrm>
            <a:off x="530352" y="1508760"/>
            <a:ext cx="11128248" cy="320040"/>
          </a:xfrm>
          <a:prstGeom prst="rect">
            <a:avLst/>
          </a:prstGeom>
          <a:noFill/>
        </p:spPr>
        <p:txBody>
          <a:bodyPr wrap="square">
            <a:spAutoFit/>
          </a:bodyPr>
          <a:lstStyle/>
          <a:p>
            <a:pPr algn="l"/>
            <a:r>
              <a:rPr sz="1800">
                <a:solidFill>
                  <a:srgbClr val="1B1B1B"/>
                </a:solidFill>
                <a:latin typeface="Akkurat Pro"/>
              </a:rPr>
              <a:t>• → Infrastructure is authored by people who don't specialize in infrastructure.</a:t>
            </a:r>
          </a:p>
        </p:txBody>
      </p:sp>
      <p:sp>
        <p:nvSpPr>
          <p:cNvPr id="6" name="TextBox 5"/>
          <p:cNvSpPr txBox="1"/>
          <p:nvPr/>
        </p:nvSpPr>
        <p:spPr>
          <a:xfrm>
            <a:off x="530352" y="1828800"/>
            <a:ext cx="11128248" cy="320040"/>
          </a:xfrm>
          <a:prstGeom prst="rect">
            <a:avLst/>
          </a:prstGeom>
          <a:noFill/>
        </p:spPr>
        <p:txBody>
          <a:bodyPr wrap="square">
            <a:spAutoFit/>
          </a:bodyPr>
          <a:lstStyle/>
          <a:p>
            <a:pPr algn="l"/>
            <a:r>
              <a:rPr sz="1800">
                <a:solidFill>
                  <a:srgbClr val="1B1B1B"/>
                </a:solidFill>
                <a:latin typeface="Akkurat Pro"/>
              </a:rPr>
              <a:t>• → Every change is gated because one misconfiguration can expose the entire estate.</a:t>
            </a:r>
          </a:p>
        </p:txBody>
      </p:sp>
      <p:sp>
        <p:nvSpPr>
          <p:cNvPr id="7" name="TextBox 6"/>
          <p:cNvSpPr txBox="1"/>
          <p:nvPr/>
        </p:nvSpPr>
        <p:spPr>
          <a:xfrm>
            <a:off x="530352" y="2148840"/>
            <a:ext cx="11128248" cy="320040"/>
          </a:xfrm>
          <a:prstGeom prst="rect">
            <a:avLst/>
          </a:prstGeom>
          <a:noFill/>
        </p:spPr>
        <p:txBody>
          <a:bodyPr wrap="square">
            <a:spAutoFit/>
          </a:bodyPr>
          <a:lstStyle/>
          <a:p>
            <a:pPr algn="l"/>
            <a:r>
              <a:rPr sz="1800">
                <a:solidFill>
                  <a:srgbClr val="1B1B1B"/>
                </a:solidFill>
                <a:latin typeface="Akkurat Pro"/>
              </a:rPr>
              <a:t>• → Compliance, security, and NFRs are checked late — fueling remediation cycles that erode delivery cadence and team morale.</a:t>
            </a:r>
          </a:p>
        </p:txBody>
      </p:sp>
      <p:sp>
        <p:nvSpPr>
          <p:cNvPr id="8" name="TextBox 7"/>
          <p:cNvSpPr txBox="1"/>
          <p:nvPr/>
        </p:nvSpPr>
        <p:spPr>
          <a:xfrm>
            <a:off x="804672" y="2468880"/>
            <a:ext cx="10853928" cy="548640"/>
          </a:xfrm>
          <a:prstGeom prst="rect">
            <a:avLst/>
          </a:prstGeom>
          <a:noFill/>
        </p:spPr>
        <p:txBody>
          <a:bodyPr wrap="square">
            <a:spAutoFit/>
          </a:bodyPr>
          <a:lstStyle/>
          <a:p>
            <a:pPr algn="l"/>
            <a:r>
              <a:rPr sz="1800" i="1">
                <a:solidFill>
                  <a:srgbClr val="2E2E2E"/>
                </a:solidFill>
                <a:latin typeface="Akkurat Pro"/>
              </a:rPr>
              <a:t>Nova absorbs all three — owned building blocks, separation of concerns, attested compliance up front.</a:t>
            </a:r>
          </a:p>
        </p:txBody>
      </p:sp>
      <p:sp>
        <p:nvSpPr>
          <p:cNvPr id="9" name="TextBox 8"/>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Nova in one frame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2E2E2E"/>
                </a:solidFill>
                <a:latin typeface="Akkurat Pro"/>
              </a:rPr>
              <a:t>You already recognize this pattern.</a:t>
            </a:r>
          </a:p>
        </p:txBody>
      </p:sp>
      <p:sp>
        <p:nvSpPr>
          <p:cNvPr id="5" name="TextBox 4"/>
          <p:cNvSpPr txBox="1"/>
          <p:nvPr/>
        </p:nvSpPr>
        <p:spPr>
          <a:xfrm>
            <a:off x="530352" y="1508760"/>
            <a:ext cx="11128248" cy="365760"/>
          </a:xfrm>
          <a:prstGeom prst="rect">
            <a:avLst/>
          </a:prstGeom>
          <a:noFill/>
        </p:spPr>
        <p:txBody>
          <a:bodyPr wrap="square">
            <a:spAutoFit/>
          </a:bodyPr>
          <a:lstStyle/>
          <a:p>
            <a:pPr algn="l"/>
            <a:r>
              <a:rPr sz="1800">
                <a:solidFill>
                  <a:srgbClr val="1B1B1B"/>
                </a:solidFill>
                <a:latin typeface="Akkurat Pro"/>
              </a:rPr>
              <a:t>Every Central IT team curates a golden image for Windows, for Linux, for macOS. They own it. They patch it. They ship it. Consumers consume it without thinking about what's inside.</a:t>
            </a:r>
          </a:p>
        </p:txBody>
      </p:sp>
      <p:sp>
        <p:nvSpPr>
          <p:cNvPr id="6" name="TextBox 5"/>
          <p:cNvSpPr txBox="1"/>
          <p:nvPr/>
        </p:nvSpPr>
        <p:spPr>
          <a:xfrm>
            <a:off x="530352" y="1874520"/>
            <a:ext cx="11128248" cy="365760"/>
          </a:xfrm>
          <a:prstGeom prst="rect">
            <a:avLst/>
          </a:prstGeom>
          <a:noFill/>
        </p:spPr>
        <p:txBody>
          <a:bodyPr wrap="square">
            <a:spAutoFit/>
          </a:bodyPr>
          <a:lstStyle/>
          <a:p>
            <a:pPr algn="l"/>
            <a:r>
              <a:rPr sz="1800">
                <a:solidFill>
                  <a:srgbClr val="1B1B1B"/>
                </a:solidFill>
                <a:latin typeface="Akkurat Pro"/>
              </a:rPr>
              <a:t>Nova plays the same role one layer up — for everything that runs your cloud. S3 buckets with SSE-KMS posture. RDS instances with deletion protection and PITR. Lambda containers with static ABAC binaries. ALBs, ECS services, KMS keys, DynamoDB tables. Each one is owned by the platform team, patched by the platform team, attested by the platform team, and consumed by anyone who declares a contract.</a:t>
            </a:r>
          </a:p>
        </p:txBody>
      </p:sp>
      <p:sp>
        <p:nvSpPr>
          <p:cNvPr id="7" name="TextBox 6"/>
          <p:cNvSpPr txBox="1"/>
          <p:nvPr/>
        </p:nvSpPr>
        <p:spPr>
          <a:xfrm>
            <a:off x="530352" y="2240280"/>
            <a:ext cx="11128248" cy="365760"/>
          </a:xfrm>
          <a:prstGeom prst="rect">
            <a:avLst/>
          </a:prstGeom>
          <a:noFill/>
        </p:spPr>
        <p:txBody>
          <a:bodyPr wrap="square">
            <a:spAutoFit/>
          </a:bodyPr>
          <a:lstStyle/>
          <a:p>
            <a:pPr algn="l"/>
            <a:r>
              <a:rPr sz="1800">
                <a:solidFill>
                  <a:srgbClr val="1B1B1B"/>
                </a:solidFill>
                <a:latin typeface="Akkurat Pro"/>
              </a:rPr>
              <a:t>The difference: every primitive is versioned, tested across its entire lifecycle, and bounded by policy before any consumer ever touches it.</a:t>
            </a:r>
          </a:p>
        </p:txBody>
      </p:sp>
      <p:sp>
        <p:nvSpPr>
          <p:cNvPr id="8" name="TextBox 7"/>
          <p:cNvSpPr txBox="1"/>
          <p:nvPr/>
        </p:nvSpPr>
        <p:spPr>
          <a:xfrm>
            <a:off x="804672" y="2606040"/>
            <a:ext cx="10853928" cy="548640"/>
          </a:xfrm>
          <a:prstGeom prst="rect">
            <a:avLst/>
          </a:prstGeom>
          <a:noFill/>
        </p:spPr>
        <p:txBody>
          <a:bodyPr wrap="square">
            <a:spAutoFit/>
          </a:bodyPr>
          <a:lstStyle/>
          <a:p>
            <a:pPr algn="l"/>
            <a:r>
              <a:rPr sz="1800" i="1">
                <a:solidFill>
                  <a:srgbClr val="2E2E2E"/>
                </a:solidFill>
                <a:latin typeface="Akkurat Pro"/>
              </a:rPr>
              <a:t>Nova's lane is the infrastructure beneath the application. AppSec, dependency review, and runtime application security stay where they have always been — with the application team.</a:t>
            </a:r>
          </a:p>
        </p:txBody>
      </p:sp>
      <p:sp>
        <p:nvSpPr>
          <p:cNvPr id="9" name="TextBox 8"/>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Two principles that organize everything else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2E2E2E"/>
                </a:solidFill>
                <a:latin typeface="Akkurat Pro"/>
              </a:rPr>
              <a:t>The architecture is principled, not improvised. Two tenets discipline every other decision.</a:t>
            </a:r>
          </a:p>
        </p:txBody>
      </p:sp>
      <p:sp>
        <p:nvSpPr>
          <p:cNvPr id="5" name="TextBox 4"/>
          <p:cNvSpPr txBox="1"/>
          <p:nvPr/>
        </p:nvSpPr>
        <p:spPr>
          <a:xfrm>
            <a:off x="530352" y="1508760"/>
            <a:ext cx="11128248" cy="365760"/>
          </a:xfrm>
          <a:prstGeom prst="rect">
            <a:avLst/>
          </a:prstGeom>
          <a:noFill/>
        </p:spPr>
        <p:txBody>
          <a:bodyPr wrap="square">
            <a:spAutoFit/>
          </a:bodyPr>
          <a:lstStyle/>
          <a:p>
            <a:pPr algn="l"/>
            <a:r>
              <a:rPr sz="1800" b="1">
                <a:solidFill>
                  <a:srgbClr val="D6002A"/>
                </a:solidFill>
                <a:latin typeface="Akkurat Pro"/>
              </a:rPr>
              <a:t>Sovereign boundary.</a:t>
            </a:r>
            <a:r>
              <a:rPr sz="1800">
                <a:solidFill>
                  <a:srgbClr val="1B1B1B"/>
                </a:solidFill>
                <a:latin typeface="Akkurat Pro"/>
              </a:rPr>
              <a:t> Nova governs the delivery lifecycle; it does not reach upstream into product or software development [1]. Integration with SDLC and PDLC partners happens exclusively through the validated, published contract surface. What lives outside the contract is not Nova's domain.</a:t>
            </a:r>
          </a:p>
        </p:txBody>
      </p:sp>
      <p:sp>
        <p:nvSpPr>
          <p:cNvPr id="6" name="TextBox 5"/>
          <p:cNvSpPr txBox="1"/>
          <p:nvPr/>
        </p:nvSpPr>
        <p:spPr>
          <a:xfrm>
            <a:off x="530352" y="1874520"/>
            <a:ext cx="11128248" cy="365760"/>
          </a:xfrm>
          <a:prstGeom prst="rect">
            <a:avLst/>
          </a:prstGeom>
          <a:noFill/>
        </p:spPr>
        <p:txBody>
          <a:bodyPr wrap="square">
            <a:spAutoFit/>
          </a:bodyPr>
          <a:lstStyle/>
          <a:p>
            <a:pPr algn="l"/>
            <a:r>
              <a:rPr sz="1800" b="1">
                <a:solidFill>
                  <a:srgbClr val="D6002A"/>
                </a:solidFill>
                <a:latin typeface="Akkurat Pro"/>
              </a:rPr>
              <a:t>Lower autonomous · higher attested.</a:t>
            </a:r>
            <a:r>
              <a:rPr sz="1800">
                <a:solidFill>
                  <a:srgbClr val="1B1B1B"/>
                </a:solidFill>
                <a:latin typeface="Akkurat Pro"/>
              </a:rPr>
              <a:t> Lower environments proceed through agentic automation. Promotion to higher environments requires deliberate human attestation — not as a rubber stamp, but as policy-mandated accountability [1]. The compute the platform makes; the choice the human keeps.</a:t>
            </a:r>
          </a:p>
        </p:txBody>
      </p:sp>
      <p:sp>
        <p:nvSpPr>
          <p:cNvPr id="7" name="TextBox 6"/>
          <p:cNvSpPr txBox="1"/>
          <p:nvPr/>
        </p:nvSpPr>
        <p:spPr>
          <a:xfrm>
            <a:off x="804672" y="2240280"/>
            <a:ext cx="10853928" cy="548640"/>
          </a:xfrm>
          <a:prstGeom prst="rect">
            <a:avLst/>
          </a:prstGeom>
          <a:noFill/>
        </p:spPr>
        <p:txBody>
          <a:bodyPr wrap="square">
            <a:spAutoFit/>
          </a:bodyPr>
          <a:lstStyle/>
          <a:p>
            <a:pPr algn="l"/>
            <a:r>
              <a:rPr sz="1800" i="1">
                <a:solidFill>
                  <a:srgbClr val="2E2E2E"/>
                </a:solidFill>
                <a:latin typeface="Akkurat Pro"/>
              </a:rPr>
              <a:t>Everything else in the architecture inherits from these two.</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Live · Attested · Stays human</a:t>
            </a:r>
          </a:p>
        </p:txBody>
      </p:sp>
      <p:sp>
        <p:nvSpPr>
          <p:cNvPr id="4" name="TextBox 3"/>
          <p:cNvSpPr txBox="1"/>
          <p:nvPr/>
        </p:nvSpPr>
        <p:spPr>
          <a:xfrm>
            <a:off x="530352" y="960120"/>
            <a:ext cx="11128248" cy="457200"/>
          </a:xfrm>
          <a:prstGeom prst="rect">
            <a:avLst/>
          </a:prstGeom>
          <a:noFill/>
        </p:spPr>
        <p:txBody>
          <a:bodyPr wrap="square">
            <a:spAutoFit/>
          </a:bodyPr>
          <a:lstStyle/>
          <a:p>
            <a:pPr algn="l"/>
            <a:r>
              <a:rPr sz="1800" b="1">
                <a:solidFill>
                  <a:srgbClr val="D6002A"/>
                </a:solidFill>
                <a:latin typeface="Akkurat Pro"/>
              </a:rPr>
              <a:t>Live today</a:t>
            </a:r>
          </a:p>
        </p:txBody>
      </p:sp>
      <p:sp>
        <p:nvSpPr>
          <p:cNvPr id="5" name="TextBox 4"/>
          <p:cNvSpPr txBox="1"/>
          <p:nvPr/>
        </p:nvSpPr>
        <p:spPr>
          <a:xfrm>
            <a:off x="530352" y="1417320"/>
            <a:ext cx="11128248" cy="365760"/>
          </a:xfrm>
          <a:prstGeom prst="rect">
            <a:avLst/>
          </a:prstGeom>
          <a:noFill/>
        </p:spPr>
        <p:txBody>
          <a:bodyPr wrap="square">
            <a:spAutoFit/>
          </a:bodyPr>
          <a:lstStyle/>
          <a:p>
            <a:pPr algn="l"/>
            <a:r>
              <a:rPr sz="1800">
                <a:solidFill>
                  <a:srgbClr val="1B1B1B"/>
                </a:solidFill>
                <a:latin typeface="Akkurat Pro"/>
              </a:rPr>
              <a:t>41 capabilities across 12 domains. Contract ingestor, audit outbox, state buckets, and the live pilot run have been operating in our AWS estate since v1.7; pilot evidence at v1.26 returned confidence 0.800. DORA + adoption + policy-conformance metrics flow to PowerBI from the same audit stream as the lineage. Every finding carries one owner, one patch state, one audit entry — one pane, no second source of truth. A POC is production-grade by construction: there is no "POC that became prod" surprise.</a:t>
            </a:r>
          </a:p>
        </p:txBody>
      </p:sp>
      <p:sp>
        <p:nvSpPr>
          <p:cNvPr id="6" name="TextBox 5"/>
          <p:cNvSpPr txBox="1"/>
          <p:nvPr/>
        </p:nvSpPr>
        <p:spPr>
          <a:xfrm>
            <a:off x="530352" y="1783080"/>
            <a:ext cx="11128248" cy="457200"/>
          </a:xfrm>
          <a:prstGeom prst="rect">
            <a:avLst/>
          </a:prstGeom>
          <a:noFill/>
        </p:spPr>
        <p:txBody>
          <a:bodyPr wrap="square">
            <a:spAutoFit/>
          </a:bodyPr>
          <a:lstStyle/>
          <a:p>
            <a:pPr algn="l"/>
            <a:r>
              <a:rPr sz="1800" b="1">
                <a:solidFill>
                  <a:srgbClr val="D6002A"/>
                </a:solidFill>
                <a:latin typeface="Akkurat Pro"/>
              </a:rPr>
              <a:t>Attested on promotion</a:t>
            </a:r>
          </a:p>
        </p:txBody>
      </p:sp>
      <p:sp>
        <p:nvSpPr>
          <p:cNvPr id="7" name="TextBox 6"/>
          <p:cNvSpPr txBox="1"/>
          <p:nvPr/>
        </p:nvSpPr>
        <p:spPr>
          <a:xfrm>
            <a:off x="530352" y="2240280"/>
            <a:ext cx="11128248" cy="365760"/>
          </a:xfrm>
          <a:prstGeom prst="rect">
            <a:avLst/>
          </a:prstGeom>
          <a:noFill/>
        </p:spPr>
        <p:txBody>
          <a:bodyPr wrap="square">
            <a:spAutoFit/>
          </a:bodyPr>
          <a:lstStyle/>
          <a:p>
            <a:pPr algn="l"/>
            <a:r>
              <a:rPr sz="1800">
                <a:solidFill>
                  <a:srgbClr val="1B1B1B"/>
                </a:solidFill>
                <a:latin typeface="Akkurat Pro"/>
              </a:rPr>
              <a:t>qa, prod, and dr require a named human approver distinct from the PR author. Rubber stamps cannot be silently issued.</a:t>
            </a:r>
          </a:p>
        </p:txBody>
      </p:sp>
      <p:sp>
        <p:nvSpPr>
          <p:cNvPr id="8" name="TextBox 7"/>
          <p:cNvSpPr txBox="1"/>
          <p:nvPr/>
        </p:nvSpPr>
        <p:spPr>
          <a:xfrm>
            <a:off x="530352" y="2606040"/>
            <a:ext cx="11128248" cy="457200"/>
          </a:xfrm>
          <a:prstGeom prst="rect">
            <a:avLst/>
          </a:prstGeom>
          <a:noFill/>
        </p:spPr>
        <p:txBody>
          <a:bodyPr wrap="square">
            <a:spAutoFit/>
          </a:bodyPr>
          <a:lstStyle/>
          <a:p>
            <a:pPr algn="l"/>
            <a:r>
              <a:rPr sz="1800" b="1">
                <a:solidFill>
                  <a:srgbClr val="D6002A"/>
                </a:solidFill>
                <a:latin typeface="Akkurat Pro"/>
              </a:rPr>
              <a:t>Stays human — by design</a:t>
            </a:r>
          </a:p>
        </p:txBody>
      </p:sp>
      <p:sp>
        <p:nvSpPr>
          <p:cNvPr id="9" name="TextBox 8"/>
          <p:cNvSpPr txBox="1"/>
          <p:nvPr/>
        </p:nvSpPr>
        <p:spPr>
          <a:xfrm>
            <a:off x="530352" y="3063240"/>
            <a:ext cx="11128248" cy="365760"/>
          </a:xfrm>
          <a:prstGeom prst="rect">
            <a:avLst/>
          </a:prstGeom>
          <a:noFill/>
        </p:spPr>
        <p:txBody>
          <a:bodyPr wrap="square">
            <a:spAutoFit/>
          </a:bodyPr>
          <a:lstStyle/>
          <a:p>
            <a:pPr algn="l"/>
            <a:r>
              <a:rPr sz="1800">
                <a:solidFill>
                  <a:srgbClr val="1B1B1B"/>
                </a:solidFill>
                <a:latin typeface="Akkurat Pro"/>
              </a:rPr>
              <a:t>Confidence below the autonomy threshold at qa, prod, or dr triggers human escalation [1]. Some categories of decision are preserved for human judgment, and the platform says so out loud.</a:t>
            </a:r>
          </a:p>
        </p:txBody>
      </p:sp>
      <p:sp>
        <p:nvSpPr>
          <p:cNvPr id="10" name="TextBox 9"/>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boundary keeps us honest</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2E2E2E"/>
                </a:solidFill>
                <a:latin typeface="Akkurat Pro"/>
              </a:rPr>
              <a:t>Nova stays where it belongs.</a:t>
            </a:r>
          </a:p>
        </p:txBody>
      </p:sp>
      <p:sp>
        <p:nvSpPr>
          <p:cNvPr id="5" name="TextBox 4"/>
          <p:cNvSpPr txBox="1"/>
          <p:nvPr/>
        </p:nvSpPr>
        <p:spPr>
          <a:xfrm>
            <a:off x="530352" y="1508760"/>
            <a:ext cx="11128248" cy="457200"/>
          </a:xfrm>
          <a:prstGeom prst="rect">
            <a:avLst/>
          </a:prstGeom>
          <a:noFill/>
        </p:spPr>
        <p:txBody>
          <a:bodyPr wrap="square">
            <a:spAutoFit/>
          </a:bodyPr>
          <a:lstStyle/>
          <a:p>
            <a:pPr algn="l"/>
            <a:r>
              <a:rPr sz="1800" b="1">
                <a:solidFill>
                  <a:srgbClr val="D6002A"/>
                </a:solidFill>
                <a:latin typeface="Akkurat Pro"/>
              </a:rPr>
              <a:t>In Nova's lane</a:t>
            </a:r>
          </a:p>
        </p:txBody>
      </p:sp>
      <p:sp>
        <p:nvSpPr>
          <p:cNvPr id="6" name="TextBox 5"/>
          <p:cNvSpPr txBox="1"/>
          <p:nvPr/>
        </p:nvSpPr>
        <p:spPr>
          <a:xfrm>
            <a:off x="530352" y="1965960"/>
            <a:ext cx="11128248" cy="320040"/>
          </a:xfrm>
          <a:prstGeom prst="rect">
            <a:avLst/>
          </a:prstGeom>
          <a:noFill/>
        </p:spPr>
        <p:txBody>
          <a:bodyPr wrap="square">
            <a:spAutoFit/>
          </a:bodyPr>
          <a:lstStyle/>
          <a:p>
            <a:pPr algn="l"/>
            <a:r>
              <a:rPr sz="1800">
                <a:solidFill>
                  <a:srgbClr val="1B1B1B"/>
                </a:solidFill>
                <a:latin typeface="Akkurat Pro"/>
              </a:rPr>
              <a:t>• → Infrastructure primitives: S3, RDS, Lambda, ECS, DynamoDB, KMS, CloudFront.</a:t>
            </a:r>
          </a:p>
        </p:txBody>
      </p:sp>
      <p:sp>
        <p:nvSpPr>
          <p:cNvPr id="7" name="TextBox 6"/>
          <p:cNvSpPr txBox="1"/>
          <p:nvPr/>
        </p:nvSpPr>
        <p:spPr>
          <a:xfrm>
            <a:off x="530352" y="2286000"/>
            <a:ext cx="11128248" cy="320040"/>
          </a:xfrm>
          <a:prstGeom prst="rect">
            <a:avLst/>
          </a:prstGeom>
          <a:noFill/>
        </p:spPr>
        <p:txBody>
          <a:bodyPr wrap="square">
            <a:spAutoFit/>
          </a:bodyPr>
          <a:lstStyle/>
          <a:p>
            <a:pPr algn="l"/>
            <a:r>
              <a:rPr sz="1800">
                <a:solidFill>
                  <a:srgbClr val="1B1B1B"/>
                </a:solidFill>
                <a:latin typeface="Akkurat Pro"/>
              </a:rPr>
              <a:t>• → Operational guardrails: confidence, policy, attestation, audit lineage.</a:t>
            </a:r>
          </a:p>
        </p:txBody>
      </p:sp>
      <p:sp>
        <p:nvSpPr>
          <p:cNvPr id="8" name="TextBox 7"/>
          <p:cNvSpPr txBox="1"/>
          <p:nvPr/>
        </p:nvSpPr>
        <p:spPr>
          <a:xfrm>
            <a:off x="530352" y="2606040"/>
            <a:ext cx="11128248" cy="320040"/>
          </a:xfrm>
          <a:prstGeom prst="rect">
            <a:avLst/>
          </a:prstGeom>
          <a:noFill/>
        </p:spPr>
        <p:txBody>
          <a:bodyPr wrap="square">
            <a:spAutoFit/>
          </a:bodyPr>
          <a:lstStyle/>
          <a:p>
            <a:pPr algn="l"/>
            <a:r>
              <a:rPr sz="1800">
                <a:solidFill>
                  <a:srgbClr val="1B1B1B"/>
                </a:solidFill>
                <a:latin typeface="Akkurat Pro"/>
              </a:rPr>
              <a:t>• → CVE response at the infrastructure layer.</a:t>
            </a:r>
          </a:p>
        </p:txBody>
      </p:sp>
      <p:sp>
        <p:nvSpPr>
          <p:cNvPr id="9" name="TextBox 8"/>
          <p:cNvSpPr txBox="1"/>
          <p:nvPr/>
        </p:nvSpPr>
        <p:spPr>
          <a:xfrm>
            <a:off x="530352" y="2926080"/>
            <a:ext cx="11128248" cy="457200"/>
          </a:xfrm>
          <a:prstGeom prst="rect">
            <a:avLst/>
          </a:prstGeom>
          <a:noFill/>
        </p:spPr>
        <p:txBody>
          <a:bodyPr wrap="square">
            <a:spAutoFit/>
          </a:bodyPr>
          <a:lstStyle/>
          <a:p>
            <a:pPr algn="l"/>
            <a:r>
              <a:rPr sz="1800" b="1">
                <a:solidFill>
                  <a:srgbClr val="D6002A"/>
                </a:solidFill>
                <a:latin typeface="Akkurat Pro"/>
              </a:rPr>
              <a:t>Outside Nova's lane</a:t>
            </a:r>
          </a:p>
        </p:txBody>
      </p:sp>
      <p:sp>
        <p:nvSpPr>
          <p:cNvPr id="10" name="TextBox 9"/>
          <p:cNvSpPr txBox="1"/>
          <p:nvPr/>
        </p:nvSpPr>
        <p:spPr>
          <a:xfrm>
            <a:off x="530352" y="3383280"/>
            <a:ext cx="11128248" cy="320040"/>
          </a:xfrm>
          <a:prstGeom prst="rect">
            <a:avLst/>
          </a:prstGeom>
          <a:noFill/>
        </p:spPr>
        <p:txBody>
          <a:bodyPr wrap="square">
            <a:spAutoFit/>
          </a:bodyPr>
          <a:lstStyle/>
          <a:p>
            <a:pPr algn="l"/>
            <a:r>
              <a:rPr sz="1800">
                <a:solidFill>
                  <a:srgbClr val="1B1B1B"/>
                </a:solidFill>
                <a:latin typeface="Akkurat Pro"/>
              </a:rPr>
              <a:t>• → Application business logic.</a:t>
            </a:r>
          </a:p>
        </p:txBody>
      </p:sp>
      <p:sp>
        <p:nvSpPr>
          <p:cNvPr id="11" name="TextBox 10"/>
          <p:cNvSpPr txBox="1"/>
          <p:nvPr/>
        </p:nvSpPr>
        <p:spPr>
          <a:xfrm>
            <a:off x="530352" y="3703320"/>
            <a:ext cx="11128248" cy="320040"/>
          </a:xfrm>
          <a:prstGeom prst="rect">
            <a:avLst/>
          </a:prstGeom>
          <a:noFill/>
        </p:spPr>
        <p:txBody>
          <a:bodyPr wrap="square">
            <a:spAutoFit/>
          </a:bodyPr>
          <a:lstStyle/>
          <a:p>
            <a:pPr algn="l"/>
            <a:r>
              <a:rPr sz="1800">
                <a:solidFill>
                  <a:srgbClr val="1B1B1B"/>
                </a:solidFill>
                <a:latin typeface="Akkurat Pro"/>
              </a:rPr>
              <a:t>• → IDE, sprint, author workflows [1].</a:t>
            </a:r>
          </a:p>
        </p:txBody>
      </p:sp>
      <p:sp>
        <p:nvSpPr>
          <p:cNvPr id="12" name="TextBox 11"/>
          <p:cNvSpPr txBox="1"/>
          <p:nvPr/>
        </p:nvSpPr>
        <p:spPr>
          <a:xfrm>
            <a:off x="530352" y="4023360"/>
            <a:ext cx="11128248" cy="320040"/>
          </a:xfrm>
          <a:prstGeom prst="rect">
            <a:avLst/>
          </a:prstGeom>
          <a:noFill/>
        </p:spPr>
        <p:txBody>
          <a:bodyPr wrap="square">
            <a:spAutoFit/>
          </a:bodyPr>
          <a:lstStyle/>
          <a:p>
            <a:pPr algn="l"/>
            <a:r>
              <a:rPr sz="1800">
                <a:solidFill>
                  <a:srgbClr val="1B1B1B"/>
                </a:solidFill>
                <a:latin typeface="Akkurat Pro"/>
              </a:rPr>
              <a:t>• → Application-layer security: AppSec, dependency review, runtime threat modeling.</a:t>
            </a:r>
          </a:p>
        </p:txBody>
      </p:sp>
      <p:sp>
        <p:nvSpPr>
          <p:cNvPr id="13" name="TextBox 12"/>
          <p:cNvSpPr txBox="1"/>
          <p:nvPr/>
        </p:nvSpPr>
        <p:spPr>
          <a:xfrm>
            <a:off x="530352" y="4343400"/>
            <a:ext cx="11128248" cy="320040"/>
          </a:xfrm>
          <a:prstGeom prst="rect">
            <a:avLst/>
          </a:prstGeom>
          <a:noFill/>
        </p:spPr>
        <p:txBody>
          <a:bodyPr wrap="square">
            <a:spAutoFit/>
          </a:bodyPr>
          <a:lstStyle/>
          <a:p>
            <a:pPr algn="l"/>
            <a:r>
              <a:rPr sz="1800">
                <a:solidFill>
                  <a:srgbClr val="1B1B1B"/>
                </a:solidFill>
                <a:latin typeface="Akkurat Pro"/>
              </a:rPr>
              <a:t>• → VM, bare-metal, OS lifecycles [1].</a:t>
            </a:r>
          </a:p>
        </p:txBody>
      </p:sp>
      <p:sp>
        <p:nvSpPr>
          <p:cNvPr id="14" name="TextBox 13"/>
          <p:cNvSpPr txBox="1"/>
          <p:nvPr/>
        </p:nvSpPr>
        <p:spPr>
          <a:xfrm>
            <a:off x="804672" y="4663440"/>
            <a:ext cx="10853928" cy="548640"/>
          </a:xfrm>
          <a:prstGeom prst="rect">
            <a:avLst/>
          </a:prstGeom>
          <a:noFill/>
        </p:spPr>
        <p:txBody>
          <a:bodyPr wrap="square">
            <a:spAutoFit/>
          </a:bodyPr>
          <a:lstStyle/>
          <a:p>
            <a:pPr algn="l"/>
            <a:r>
              <a:rPr sz="1800" i="1">
                <a:solidFill>
                  <a:srgbClr val="2E2E2E"/>
                </a:solidFill>
                <a:latin typeface="Akkurat Pro"/>
              </a:rPr>
              <a:t>The line is the contract. Everything below the contract is Nova. Everything above it stays where it has always been.</a:t>
            </a:r>
          </a:p>
        </p:txBody>
      </p:sp>
      <p:sp>
        <p:nvSpPr>
          <p:cNvPr id="15" name="TextBox 14"/>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18-month shape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2E2E2E"/>
                </a:solidFill>
                <a:latin typeface="Akkurat Pro"/>
              </a:rPr>
              <a:t>Where CDLC meets SDLC + PDLC — through the contract surface, not above it.</a:t>
            </a:r>
          </a:p>
        </p:txBody>
      </p:sp>
      <p:sp>
        <p:nvSpPr>
          <p:cNvPr id="5" name="TextBox 4"/>
          <p:cNvSpPr txBox="1"/>
          <p:nvPr/>
        </p:nvSpPr>
        <p:spPr>
          <a:xfrm>
            <a:off x="530352" y="1508760"/>
            <a:ext cx="11128248" cy="365760"/>
          </a:xfrm>
          <a:prstGeom prst="rect">
            <a:avLst/>
          </a:prstGeom>
          <a:noFill/>
        </p:spPr>
        <p:txBody>
          <a:bodyPr wrap="square">
            <a:spAutoFit/>
          </a:bodyPr>
          <a:lstStyle/>
          <a:p>
            <a:pPr algn="l"/>
            <a:r>
              <a:rPr sz="1800" b="1">
                <a:solidFill>
                  <a:srgbClr val="D6002A"/>
                </a:solidFill>
                <a:latin typeface="Akkurat Pro"/>
              </a:rPr>
              <a:t>α (now → Q4'26) — Operating model + federated governance.</a:t>
            </a:r>
            <a:r>
              <a:rPr sz="1800">
                <a:solidFill>
                  <a:srgbClr val="1B1B1B"/>
                </a:solidFill>
                <a:latin typeface="Akkurat Pro"/>
              </a:rPr>
              <a:t> A named platform-ops body owns the platform; SLAs on every L2 are ratifiable by platform + consumer. The operating model is published; integration surfaces for SDLC and PDLC harnesses are documented at the contract boundary.</a:t>
            </a:r>
          </a:p>
        </p:txBody>
      </p:sp>
      <p:sp>
        <p:nvSpPr>
          <p:cNvPr id="6" name="TextBox 5"/>
          <p:cNvSpPr txBox="1"/>
          <p:nvPr/>
        </p:nvSpPr>
        <p:spPr>
          <a:xfrm>
            <a:off x="530352" y="1874520"/>
            <a:ext cx="11128248" cy="365760"/>
          </a:xfrm>
          <a:prstGeom prst="rect">
            <a:avLst/>
          </a:prstGeom>
          <a:noFill/>
        </p:spPr>
        <p:txBody>
          <a:bodyPr wrap="square">
            <a:spAutoFit/>
          </a:bodyPr>
          <a:lstStyle/>
          <a:p>
            <a:pPr algn="l"/>
            <a:r>
              <a:rPr sz="1800" b="1">
                <a:solidFill>
                  <a:srgbClr val="D6002A"/>
                </a:solidFill>
                <a:latin typeface="Akkurat Pro"/>
              </a:rPr>
              <a:t>β (Q1'27) — Auto-published infra observability.</a:t>
            </a:r>
            <a:r>
              <a:rPr sz="1800">
                <a:solidFill>
                  <a:srgbClr val="1B1B1B"/>
                </a:solidFill>
                <a:latin typeface="Akkurat Pro"/>
              </a:rPr>
              <a:t> Every consumer stack ships with CloudWatch dashboards, uptime-kuma monitors, and alert routing on apply — infrastructure primitives publish observability as a property, no per-team authoring required.</a:t>
            </a:r>
          </a:p>
        </p:txBody>
      </p:sp>
      <p:sp>
        <p:nvSpPr>
          <p:cNvPr id="7" name="TextBox 6"/>
          <p:cNvSpPr txBox="1"/>
          <p:nvPr/>
        </p:nvSpPr>
        <p:spPr>
          <a:xfrm>
            <a:off x="530352" y="2240280"/>
            <a:ext cx="11128248" cy="365760"/>
          </a:xfrm>
          <a:prstGeom prst="rect">
            <a:avLst/>
          </a:prstGeom>
          <a:noFill/>
        </p:spPr>
        <p:txBody>
          <a:bodyPr wrap="square">
            <a:spAutoFit/>
          </a:bodyPr>
          <a:lstStyle/>
          <a:p>
            <a:pPr algn="l"/>
            <a:r>
              <a:rPr sz="1800" b="1">
                <a:solidFill>
                  <a:srgbClr val="D6002A"/>
                </a:solidFill>
                <a:latin typeface="Akkurat Pro"/>
              </a:rPr>
              <a:t>γ (Q2'27) — Runbook generation from telemetry.</a:t>
            </a:r>
            <a:r>
              <a:rPr sz="1800">
                <a:solidFill>
                  <a:srgbClr val="1B1B1B"/>
                </a:solidFill>
                <a:latin typeface="Akkurat Pro"/>
              </a:rPr>
              <a:t> Every L1 primitive ships with an auto-generated incident runbook derived from observed patterns. SREs get a starting runbook, not a blank page.</a:t>
            </a:r>
          </a:p>
        </p:txBody>
      </p:sp>
      <p:sp>
        <p:nvSpPr>
          <p:cNvPr id="8" name="TextBox 7"/>
          <p:cNvSpPr txBox="1"/>
          <p:nvPr/>
        </p:nvSpPr>
        <p:spPr>
          <a:xfrm>
            <a:off x="530352" y="2606040"/>
            <a:ext cx="11128248" cy="365760"/>
          </a:xfrm>
          <a:prstGeom prst="rect">
            <a:avLst/>
          </a:prstGeom>
          <a:noFill/>
        </p:spPr>
        <p:txBody>
          <a:bodyPr wrap="square">
            <a:spAutoFit/>
          </a:bodyPr>
          <a:lstStyle/>
          <a:p>
            <a:pPr algn="l"/>
            <a:r>
              <a:rPr sz="1800" b="1">
                <a:solidFill>
                  <a:srgbClr val="D6002A"/>
                </a:solidFill>
                <a:latin typeface="Akkurat Pro"/>
              </a:rPr>
              <a:t>δ (Q3'27 → Q4'27) — Audit ledger, tamper-resistant + externally addressable.</a:t>
            </a:r>
            <a:r>
              <a:rPr sz="1800">
                <a:solidFill>
                  <a:srgbClr val="1B1B1B"/>
                </a:solidFill>
                <a:latin typeface="Akkurat Pro"/>
              </a:rPr>
              <a:t> The SQLite hash-evidence stream migrates to S3 Object Lock + JWS signatures. External counsel verifies any production change back to a named human attestation.</a:t>
            </a:r>
          </a:p>
        </p:txBody>
      </p:sp>
      <p:sp>
        <p:nvSpPr>
          <p:cNvPr id="9" name="TextBox 8"/>
          <p:cNvSpPr txBox="1"/>
          <p:nvPr/>
        </p:nvSpPr>
        <p:spPr>
          <a:xfrm>
            <a:off x="804672" y="2971800"/>
            <a:ext cx="10853928" cy="548640"/>
          </a:xfrm>
          <a:prstGeom prst="rect">
            <a:avLst/>
          </a:prstGeom>
          <a:noFill/>
        </p:spPr>
        <p:txBody>
          <a:bodyPr wrap="square">
            <a:spAutoFit/>
          </a:bodyPr>
          <a:lstStyle/>
          <a:p>
            <a:pPr algn="l"/>
            <a:r>
              <a:rPr sz="1800" i="1">
                <a:solidFill>
                  <a:srgbClr val="2E2E2E"/>
                </a:solidFill>
                <a:latin typeface="Akkurat Pro"/>
              </a:rPr>
              <a:t>Nova absorbs no IDE, no editor, no sprint tool, no agent harness.</a:t>
            </a:r>
          </a:p>
        </p:txBody>
      </p:sp>
      <p:sp>
        <p:nvSpPr>
          <p:cNvPr id="10" name="TextBox 9"/>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What we ask · What comes back</a:t>
            </a:r>
          </a:p>
        </p:txBody>
      </p:sp>
      <p:sp>
        <p:nvSpPr>
          <p:cNvPr id="4" name="TextBox 3"/>
          <p:cNvSpPr txBox="1"/>
          <p:nvPr/>
        </p:nvSpPr>
        <p:spPr>
          <a:xfrm>
            <a:off x="530352" y="960120"/>
            <a:ext cx="11128248" cy="457200"/>
          </a:xfrm>
          <a:prstGeom prst="rect">
            <a:avLst/>
          </a:prstGeom>
          <a:noFill/>
        </p:spPr>
        <p:txBody>
          <a:bodyPr wrap="square">
            <a:spAutoFit/>
          </a:bodyPr>
          <a:lstStyle/>
          <a:p>
            <a:pPr algn="l"/>
            <a:r>
              <a:rPr sz="1800" b="1">
                <a:solidFill>
                  <a:srgbClr val="D6002A"/>
                </a:solidFill>
                <a:latin typeface="Akkurat Pro"/>
              </a:rPr>
              <a:t>What we ask.</a:t>
            </a:r>
          </a:p>
        </p:txBody>
      </p:sp>
      <p:sp>
        <p:nvSpPr>
          <p:cNvPr id="5" name="TextBox 4"/>
          <p:cNvSpPr txBox="1"/>
          <p:nvPr/>
        </p:nvSpPr>
        <p:spPr>
          <a:xfrm>
            <a:off x="530352" y="1417320"/>
            <a:ext cx="11128248" cy="365760"/>
          </a:xfrm>
          <a:prstGeom prst="rect">
            <a:avLst/>
          </a:prstGeom>
          <a:noFill/>
        </p:spPr>
        <p:txBody>
          <a:bodyPr wrap="square">
            <a:spAutoFit/>
          </a:bodyPr>
          <a:lstStyle/>
          <a:p>
            <a:pPr algn="l"/>
            <a:r>
              <a:rPr sz="1800">
                <a:solidFill>
                  <a:srgbClr val="1B1B1B"/>
                </a:solidFill>
                <a:latin typeface="Akkurat Pro"/>
              </a:rPr>
              <a:t>Architecture endorsement. Runway to the next milestone.</a:t>
            </a:r>
          </a:p>
        </p:txBody>
      </p:sp>
      <p:sp>
        <p:nvSpPr>
          <p:cNvPr id="6" name="TextBox 5"/>
          <p:cNvSpPr txBox="1"/>
          <p:nvPr/>
        </p:nvSpPr>
        <p:spPr>
          <a:xfrm>
            <a:off x="530352" y="1783080"/>
            <a:ext cx="11128248" cy="457200"/>
          </a:xfrm>
          <a:prstGeom prst="rect">
            <a:avLst/>
          </a:prstGeom>
          <a:noFill/>
        </p:spPr>
        <p:txBody>
          <a:bodyPr wrap="square">
            <a:spAutoFit/>
          </a:bodyPr>
          <a:lstStyle/>
          <a:p>
            <a:pPr algn="l"/>
            <a:r>
              <a:rPr sz="1800" b="1">
                <a:solidFill>
                  <a:srgbClr val="D6002A"/>
                </a:solidFill>
                <a:latin typeface="Akkurat Pro"/>
              </a:rPr>
              <a:t>Why now.</a:t>
            </a:r>
          </a:p>
        </p:txBody>
      </p:sp>
      <p:sp>
        <p:nvSpPr>
          <p:cNvPr id="7" name="TextBox 6"/>
          <p:cNvSpPr txBox="1"/>
          <p:nvPr/>
        </p:nvSpPr>
        <p:spPr>
          <a:xfrm>
            <a:off x="530352" y="2240280"/>
            <a:ext cx="11128248" cy="365760"/>
          </a:xfrm>
          <a:prstGeom prst="rect">
            <a:avLst/>
          </a:prstGeom>
          <a:noFill/>
        </p:spPr>
        <p:txBody>
          <a:bodyPr wrap="square">
            <a:spAutoFit/>
          </a:bodyPr>
          <a:lstStyle/>
          <a:p>
            <a:pPr algn="l"/>
            <a:r>
              <a:rPr sz="1800">
                <a:solidFill>
                  <a:srgbClr val="1B1B1B"/>
                </a:solidFill>
                <a:latin typeface="Akkurat Pro"/>
              </a:rPr>
              <a:t>Agentic SDLC is reshaping the delivery curve. What is barely keepable today — incident response, compliance reconciliation, security remediation — does not compress at the same rate as the velocity it has to keep pace with. By the end of 2027, the gap between delivery acceleration and operational absorption is the structural risk.</a:t>
            </a:r>
          </a:p>
        </p:txBody>
      </p:sp>
      <p:sp>
        <p:nvSpPr>
          <p:cNvPr id="8" name="TextBox 7"/>
          <p:cNvSpPr txBox="1"/>
          <p:nvPr/>
        </p:nvSpPr>
        <p:spPr>
          <a:xfrm>
            <a:off x="530352" y="2606040"/>
            <a:ext cx="11128248" cy="457200"/>
          </a:xfrm>
          <a:prstGeom prst="rect">
            <a:avLst/>
          </a:prstGeom>
          <a:noFill/>
        </p:spPr>
        <p:txBody>
          <a:bodyPr wrap="square">
            <a:spAutoFit/>
          </a:bodyPr>
          <a:lstStyle/>
          <a:p>
            <a:pPr algn="l"/>
            <a:r>
              <a:rPr sz="1800" b="1">
                <a:solidFill>
                  <a:srgbClr val="D6002A"/>
                </a:solidFill>
                <a:latin typeface="Akkurat Pro"/>
              </a:rPr>
              <a:t>What comes back.</a:t>
            </a:r>
          </a:p>
        </p:txBody>
      </p:sp>
      <p:sp>
        <p:nvSpPr>
          <p:cNvPr id="9" name="TextBox 8"/>
          <p:cNvSpPr txBox="1"/>
          <p:nvPr/>
        </p:nvSpPr>
        <p:spPr>
          <a:xfrm>
            <a:off x="530352" y="3063240"/>
            <a:ext cx="11128248" cy="365760"/>
          </a:xfrm>
          <a:prstGeom prst="rect">
            <a:avLst/>
          </a:prstGeom>
          <a:noFill/>
        </p:spPr>
        <p:txBody>
          <a:bodyPr wrap="square">
            <a:spAutoFit/>
          </a:bodyPr>
          <a:lstStyle/>
          <a:p>
            <a:pPr algn="l"/>
            <a:r>
              <a:rPr sz="1800">
                <a:solidFill>
                  <a:srgbClr val="1B1B1B"/>
                </a:solidFill>
                <a:latin typeface="Akkurat Pro"/>
              </a:rPr>
              <a:t>The infrastructure foundation that absorbs the velocity. Metrics that tell us where to push next. Audit lineage that closes the regulatory question. The next milestone, </a:t>
            </a:r>
            <a:r>
              <a:rPr sz="1800" b="1">
                <a:solidFill>
                  <a:srgbClr val="D6002A"/>
                </a:solidFill>
                <a:latin typeface="Akkurat Pro"/>
              </a:rPr>
              <a:t>by November 2026</a:t>
            </a:r>
            <a:r>
              <a:rPr sz="1800">
                <a:solidFill>
                  <a:srgbClr val="1B1B1B"/>
                </a:solidFill>
                <a:latin typeface="Akkurat Pro"/>
              </a:rPr>
              <a:t>.</a:t>
            </a:r>
          </a:p>
        </p:txBody>
      </p:sp>
      <p:sp>
        <p:nvSpPr>
          <p:cNvPr id="10" name="TextBox 9"/>
          <p:cNvSpPr txBox="1"/>
          <p:nvPr/>
        </p:nvSpPr>
        <p:spPr>
          <a:xfrm>
            <a:off x="804672" y="3429000"/>
            <a:ext cx="10853928" cy="548640"/>
          </a:xfrm>
          <a:prstGeom prst="rect">
            <a:avLst/>
          </a:prstGeom>
          <a:noFill/>
        </p:spPr>
        <p:txBody>
          <a:bodyPr wrap="square">
            <a:spAutoFit/>
          </a:bodyPr>
          <a:lstStyle/>
          <a:p>
            <a:pPr algn="l"/>
            <a:r>
              <a:rPr sz="1800" i="1">
                <a:solidFill>
                  <a:srgbClr val="2E2E2E"/>
                </a:solidFill>
                <a:latin typeface="Akkurat Pro"/>
              </a:rPr>
              <a:t>What we do not ask for: an IDE, a sprint tool, an author workflow, an upstream pipeline. Nova stays in its lane [1].</a:t>
            </a:r>
          </a:p>
        </p:txBody>
      </p:sp>
      <p:sp>
        <p:nvSpPr>
          <p:cNvPr id="11" name="TextBox 10"/>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