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1B1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0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0"/>
            <a:ext cx="11128248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Akkurat Pro"/>
              </a:rPr>
              <a:t>Nova — The Autonomous Cloud Delivery Platform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420624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  <a:latin typeface="Akkurat Pro"/>
              </a:rPr>
              <a:t>Shifting from Operational Overhead to Strategic Value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4709160"/>
            <a:ext cx="11128248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FFFFFF"/>
                </a:solidFill>
                <a:latin typeface="Akkurat Pro"/>
              </a:rPr>
              <a:t>Product Development &amp; Citizen Developer Overview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9 — Attestation Matrix: QA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The designed controls that keep humans at stage gates — QA concerns, freshness-validated.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0352" y="1417320"/>
          <a:ext cx="11128248" cy="1097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82062"/>
                <a:gridCol w="2782062"/>
                <a:gridCol w="2782062"/>
                <a:gridCol w="2782062"/>
              </a:tblGrid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Concern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Env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Freshness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Description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Functional correctness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qa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24h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The application behaves as specified; evidence accepted from the consumer's UAT.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Performance baseline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qa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7d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The deployment meets its performance envelope vs. the agreed baseline.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Security posture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qa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24h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The deployment's security findings have been reviewed and accepted.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30352" y="2679192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30352" y="2752344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QA signs off on quality before any promotion — the gate is explicit, not implicit.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10 — Attestation Matrix: Prod/DR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Production and DR controls — operational readiness, resilience, and disaster recovery.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0352" y="1417320"/>
          <a:ext cx="11128248" cy="2194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82062"/>
                <a:gridCol w="2782062"/>
                <a:gridCol w="2782062"/>
                <a:gridCol w="2782062"/>
              </a:tblGrid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Concern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Env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Freshness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Description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Operational readiness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prod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30d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SRE confirms the deployment is operable: runbooks, dashboards, on-call.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Incident response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prod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90d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The on-call path has been exercised; a working incident-response plan exists.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Capacity &amp; cost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prod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30d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Capacity headroom and monthly cost are within the agreed envelope.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Resilience: DR drill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prod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180d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A DR drill has been run and recovery met the RTO.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Resilience: chaos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prod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90d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A chaos exercise has been run and the deployment absorbed the failure.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Resilience: backup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prod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30d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Backups are restorable and tested within the freshness window.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DR region deploy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dr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180d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The DR region can be deployed and is reachable.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0352" y="3849624"/>
            <a:ext cx="11128248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Separation-of-duties on prod: the approver cannot be the same person who built the deployment.</a:t>
            </a:r>
          </a:p>
        </p:txBody>
      </p:sp>
      <p:sp>
        <p:nvSpPr>
          <p:cNvPr id="7" name="Rectangle 6"/>
          <p:cNvSpPr/>
          <p:nvPr/>
        </p:nvSpPr>
        <p:spPr>
          <a:xfrm>
            <a:off x="530352" y="4215384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30352" y="4288536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the gate model is explicit — autonomy in operations, human in accountability, by design. The matrix is what makes autonomous operations safe enough to trust in production.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11 — Telemetry &amp; Live Ops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Every metric in this deck is traceable to a real emitted signal — the live-ops dashboard makes operations visible in PowerBI.</a:t>
            </a:r>
          </a:p>
        </p:txBody>
      </p:sp>
      <p:pic>
        <p:nvPicPr>
          <p:cNvPr id="5" name="Picture 4" descr="telemetry-live-op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5546" y="1417320"/>
            <a:ext cx="2300603" cy="3657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0352" y="5166359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Platform components → CloudEvents envelope → event log + decision ledger + run records → collector → cold store → PowerBI views → live ops dashboard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" y="5486399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The live ops dashboard (PowerBI) surfaces the four CTO-grade metrics (Lead Time, Vulnerability Count, MTTR, Cloud Spend) alongside trust metrics (Decision Ledger coverage, Attestation coverage) and efficiency metrics (touchless resolution, escalation frequency)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0352" y="5806439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Every number is traceable to a signal — when a CFO asks "where does this number come from?", the answer is a query against the cold store, not a Slack thread</a:t>
            </a:r>
          </a:p>
        </p:txBody>
      </p:sp>
      <p:sp>
        <p:nvSpPr>
          <p:cNvPr id="9" name="Rectangle 8"/>
          <p:cNvSpPr/>
          <p:nvPr/>
        </p:nvSpPr>
        <p:spPr>
          <a:xfrm>
            <a:off x="530352" y="6126479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30352" y="6199631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the architecture is the trust substrate — leadership sees the same numbers the platform produces, in PowerBI, with full traceability. Operations become visible.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12 — Decision Ledger + Attestation Coverage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By design, no change reaches production without a ledger entry and a human attestation — both queryable for auditing, with full traceability.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141732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Decision Ledger coverage: 100% — every platform run emits a decision record with outcome backfill; no automated decision is ever lost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173736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Attestation coverage: 100% — every prod/dr promotion is attested by a human (QA for quality, SRE for production readiness), recorded with approver identity, separation-of-duties check, and the evidence matrix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" y="205740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No change to production without both — the ledger entry and the human attestation are mandatory, enforced by the pipeline, not by policy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0352" y="237744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Full traceability — a production change is traceable from the contract that declared intent, through the policy scan, the confidence score, the attestation, to the applied outcome</a:t>
            </a:r>
          </a:p>
        </p:txBody>
      </p:sp>
      <p:sp>
        <p:nvSpPr>
          <p:cNvPr id="9" name="Rectangle 8"/>
          <p:cNvSpPr/>
          <p:nvPr/>
        </p:nvSpPr>
        <p:spPr>
          <a:xfrm>
            <a:off x="530352" y="2697480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30352" y="2770632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trust is provable — not a marketing claim, a queryable record. An auditor answers "who approved this, when, on what evidence?" in one query; a CTO answers "how many of last quarter's prod changes were touchless?" in one query.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13 — Cost &amp; ROI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The ROI formula and the cost estimates — grounded, with the production denominator honestly flagged.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141732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Cost estimates are pre-apply and offline — the platform reads the terraform plan and estimates cost before anything is applied; a cost regression is caught before the spend happens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173736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The ROI formula: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" y="2057400"/>
            <a:ext cx="11128248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Courier New"/>
              </a:rPr>
              <a:t>Platform ROI = (FTE hours saved × blended rate + cloud savings + avoided downtime) ÷ platform op cost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0352" y="242316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The four CTO-grade metrics are the ROI proof: Lead Time (PR → Prod), Infrastructure Vulnerability Count (trend), MTTR, Cloud Spend Reduction — all flow into PowerBI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0352" y="274320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Honest caveat: derived metrics run on internal data today; the production-denominator activates with a pilot estate.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0352" y="3063240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30352" y="3136392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the ROI is not a black box — the formula is shown, the four metrics are committed, and the production-denominator caveat is stated up front. The CFO sees exactly what is real today and what activates with a pilot.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14 — What's Deferred — and Why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Honesty about what is not measured yet — and the blocking work for each.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1417320"/>
            <a:ext cx="11128248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These deferrals are measurement infrastructure, not the autonomy itself — the platform runs without an operator in normal operations.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30352" y="1783080"/>
          <a:ext cx="11128248" cy="1920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09416"/>
                <a:gridCol w="3709416"/>
                <a:gridCol w="3709416"/>
              </a:tblGrid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#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Deferred metric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Blocking work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1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Live infra health, outbox write rate, SLA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Live AWS re-provisioning (currently torn down to zero-cost steady state)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2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Tamper-evident ledger checkpoints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Audit-ledger build-out (Object Lock + signed checkpoints)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3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Onboarding funnel (requested → granted)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Auto-grant implementation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4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Drift auto-reversal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Drift-detection scheduler (not yet built)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5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Live cost reconciliation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Live AWS re-provisioning + actual-spend feed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6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Predictive vs reactive ratio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ML anomaly-forecasting service (not yet built)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530352" y="3922776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30352" y="3995928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the boundaries are explicit — what Nova measures today, and exactly what blocks the rest. The autonomy is real; the measurement gaps are documented with the work that unblocks each one.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15 — Roadmap to the North Star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The path from the grounded metrics to the 12–18 month targets — each deferred metric has an unblock path and a timeframe.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0352" y="1417320"/>
          <a:ext cx="11128248" cy="1920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09416"/>
                <a:gridCol w="3709416"/>
                <a:gridCol w="3709416"/>
              </a:tblGrid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Timeframe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Work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Unblocks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Near-term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Live AWS re-provisioning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Live infra health, outbox write rate, live cost reconciliation, SLA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Near-term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Auto-grant implementation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Onboarding funnel (requested → granted)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Mid-term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Drift-detection scheduler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Drift auto-reversal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Mid-term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Audit-ledger build-out (Object Lock + signed checkpoints)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Tamper-evident ledger checkpoints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Mid-term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Hot-path activation (batch → near-real-time)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Live-ops dashboard freshness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Longer-term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ML anomaly-forecasting service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Predictive vs reactive ratio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0352" y="3557016"/>
            <a:ext cx="11128248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Re-evaluation triggers: each blocking piece of work lifts on its own schedule; the metrics layer evolves as each one lands.</a:t>
            </a:r>
          </a:p>
        </p:txBody>
      </p:sp>
      <p:sp>
        <p:nvSpPr>
          <p:cNvPr id="7" name="Rectangle 6"/>
          <p:cNvSpPr/>
          <p:nvPr/>
        </p:nvSpPr>
        <p:spPr>
          <a:xfrm>
            <a:off x="530352" y="3922776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30352" y="3995928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every deferred metric has an unblock path — nothing is hand-waved; everything has a plan and a timeframe.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16 — 12-Month Product Roadmap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The product arc from pilot activation to integration — four quarters, four outcomes.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0352" y="1417320"/>
          <a:ext cx="11128248" cy="1371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09416"/>
                <a:gridCol w="3709416"/>
                <a:gridCol w="3709416"/>
              </a:tblGrid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Quarter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Theme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Board-level outcome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Q1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Pilot Activation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Nova runs a real customer estate end-to-end, autonomously, with a measurable zero-touch rate.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Q2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Provable Trust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Every automated decision lands in a tamper-evident ledger; the CFO sees real cloud-spend reconciliation.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Q3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Compounding ROI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Quarter-over-quarter cloud spend drops; drift is detected and reversed without a human.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Q4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Integration &amp; Predictive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AI agents deploy through Nova by default; the ML anomaly-forecasting service goes live.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0352" y="2971800"/>
            <a:ext cx="11128248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Grounded in the four strategic objectives (autonomy, provable trust, ROI, integration) and the deferred-metric unblock paths.</a:t>
            </a:r>
          </a:p>
        </p:txBody>
      </p:sp>
      <p:sp>
        <p:nvSpPr>
          <p:cNvPr id="7" name="Rectangle 6"/>
          <p:cNvSpPr/>
          <p:nvPr/>
        </p:nvSpPr>
        <p:spPr>
          <a:xfrm>
            <a:off x="530352" y="3337560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30352" y="3410712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the 12-month product arc — each quarter activates a strategic objective and its corresponding board-level metric, from pilot activation through integration leadership.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17 — Quarter-by-Quarter Outcomes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0352" y="960120"/>
          <a:ext cx="11128248" cy="1371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82062"/>
                <a:gridCol w="2782062"/>
                <a:gridCol w="2782062"/>
                <a:gridCol w="2782062"/>
              </a:tblGrid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Quarter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Product theme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Key deliverable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Target metric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Q1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Pilot Activation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Re-provision live AWS; activate first pilot estate; onboarding auto-grant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Touchless ≥ 99% · Escalation &lt; 0.1% · Accuracy ≥ 99.5%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Q2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Provable Trust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Tamper-evident ledger (Object Lock + signed checkpoints); daily checkpoints; live cost reconciliation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Decision Ledger Coverage 100% · Cost Savings ≥ 25%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Q3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Compounding ROI + Drift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Drift-detection scheduler; auto-reversal; pre-apply → actual-spend reconciliation on the pilot estate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Drift Auto-Reversal ≥ 95% · Spend Reduction ≥ 25%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Q4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Integration + Predictive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ML anomaly-forecasting; AI-agent intent surface; multi-cloud (Azure/GCP) preview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Predictive:Reactive ≥ 3:1 · AI-Agent Intent Share (first measurement)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0352" y="2514600"/>
            <a:ext cx="11128248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Month-18 destination:</a:t>
            </a:r>
            <a:r>
              <a:rPr sz="1800">
                <a:solidFill>
                  <a:srgbClr val="1B1B1B"/>
                </a:solidFill>
                <a:latin typeface="Akkurat Pro"/>
              </a:rPr>
              <a:t> </a:t>
            </a:r>
            <a:r>
              <a:rPr sz="1800" i="1">
                <a:solidFill>
                  <a:srgbClr val="1B1B1B"/>
                </a:solidFill>
                <a:latin typeface="Akkurat Pro"/>
              </a:rPr>
              <a:t>"Nova is the layer enterprise leadership points to when they say 'we don't have an infrastructure ops team anymore, and the audit trail is stronger than it ever was.'"</a:t>
            </a:r>
          </a:p>
        </p:txBody>
      </p:sp>
      <p:sp>
        <p:nvSpPr>
          <p:cNvPr id="6" name="Rectangle 5"/>
          <p:cNvSpPr/>
          <p:nvPr/>
        </p:nvSpPr>
        <p:spPr>
          <a:xfrm>
            <a:off x="530352" y="2880360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30352" y="2953512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each quarter has a concrete deliverable, a target metric grounded in a strategic objective, and a path from "honestly deferred" to "shipped and measured."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18 — Production-Grade Guidance via Atelier (1/2)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Nova instructs the citizen developer's AI agent on production-grade engineering — a set of skills and an MCP server.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141732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Skills — markdown files keyed to production-grade engineering domains (API, security, data, testing, observability, errors, DevOps, infrastructure-as-code, compliance); the skills extend the baseline catalog with Nova-specific production-grade principles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173736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MCP server — a plugin-registry, stdio server exposing four tools: lookup_principle, list_domains, matrix_lookup, validate_against_principles. The developer's AI agent (or any agentic SDLC platform) calls these tools to look up the principles that apply to its submission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" y="205740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The integration point is the same regardless of source — whether the submission comes from an AI coding agent, an agentic SDLC platform, or a traditional IDE, the same skills and MCP server apply. This is how Nova makes the citizen developer production-grade without owning the PDLC</a:t>
            </a:r>
          </a:p>
        </p:txBody>
      </p:sp>
      <p:sp>
        <p:nvSpPr>
          <p:cNvPr id="8" name="Rectangle 7"/>
          <p:cNvSpPr/>
          <p:nvPr/>
        </p:nvSpPr>
        <p:spPr>
          <a:xfrm>
            <a:off x="530352" y="2377440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30352" y="2450592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the citizen developer's AI agent is not unguided — Nova provides production-grade engineering principles as skills and as an MCP surface, so submissions arrive at the contract boundary already aligned with the platform's standards.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1 — The Problem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Product teams now own their cloud infrastructure — but ownership without discipline is destroying value.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141732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No lifecycle planning. Resources are authored for creation, not for patching or rollback — so changes are destructive.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173736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No proactive scanning in authoring. AI-frontier models exploit zero-days faster than teams can react; modules must be scanned as code and at runtime, remediated at threat pace.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" y="205740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Bandwidth gaps. Remediation plus the push for innovation leaves operations under-resourced; detections are missed, incidents grow.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0352" y="237744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Tribal knowledge. Operations depend on a few administrators; when they leave, the knowledge leaves with them. The platform should encode the discipline, not the person.</a:t>
            </a:r>
          </a:p>
        </p:txBody>
      </p:sp>
      <p:sp>
        <p:nvSpPr>
          <p:cNvPr id="9" name="Rectangle 8"/>
          <p:cNvSpPr/>
          <p:nvPr/>
        </p:nvSpPr>
        <p:spPr>
          <a:xfrm>
            <a:off x="530352" y="2697480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30352" y="2770632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an autonomous cloud delivery platform that encodes discipline as policy, scans proactively, remediates rapidly, and makes operations visible to leadership.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19 — Production-Grade Guidance via Atelier (2/2)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Agentic validation catches engineering-discipline gaps that deterministic scanners miss — and the validation is reproducible.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141732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Beyond deterministic scanners — Wiz, Checkmarx, and Mend check policy and secrets; they do not check engineering discipline. The Atelier MCP server catches correctness, clarity, and observability gaps that deterministic tools cannot: "is this service observable?", "is this error path handled?", "is this API contract clear?"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173736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Agentic validation, not a second policy engine — the MCP server gives the AI agent the principles to validate against; the agent does the validation. The agent reasons about the submission against the principles, not a second static scan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" y="205740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Vendored for audit reproducibility — Atelier is vendored at a pinned tag. A validation result is replayable against the exact principles that produced it, so an audit can reproduce a validation months later, not just trust a log line</a:t>
            </a:r>
          </a:p>
        </p:txBody>
      </p:sp>
      <p:sp>
        <p:nvSpPr>
          <p:cNvPr id="8" name="Rectangle 7"/>
          <p:cNvSpPr/>
          <p:nvPr/>
        </p:nvSpPr>
        <p:spPr>
          <a:xfrm>
            <a:off x="530352" y="2377440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30352" y="2450592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the citizen developer's submission is checked for engineering discipline, not just policy compliance — and the check is reproducible for audit. That is what makes the submission production-grade, regardless of which upstream platform produced it.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20 — Recap + Ask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The 4-beat recap + the business decision.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14173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Recap: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187452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Problem: product teams own infrastructure without the discipline and lifecycle planning it requires; bandwidth gaps and tribal knowledge leave operations exposed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" y="219456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Solution: autonomous cloud delivery — operations become visible, trust is provable (deterministic scoring), humans at stage gates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0352" y="251460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Proof: 100% ledger coverage, 100% attestation coverage, grounded ROI formula, four CTO-grade metrics flowing into PowerBI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0352" y="283464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Roadmap: deferred metrics have unblock paths; the 12-month product arc activates one strategic objective per quarter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0352" y="3154680"/>
            <a:ext cx="11128248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The ask:</a:t>
            </a:r>
            <a:r>
              <a:rPr sz="1800">
                <a:solidFill>
                  <a:srgbClr val="1B1B1B"/>
                </a:solidFill>
                <a:latin typeface="Akkurat Pro"/>
              </a:rPr>
              <a:t> "Approve a pilot estate to activate the production-denominator metrics (Lead Time, Vulnerability Count, MTTR, Cloud Spend). Then approve the tamper-evident ledger build-out (S3 Object Lock + signed checkpoints). Together these move Nova from 'pipeline-ready' to 'production-proven.'"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30352" y="3520440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30352" y="3593592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a clear business decision — approve a pilot and the ledger build-out — with the confidence that every claim in this deck is grounded, derived, or honestly deferred.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Appendix A1 — Metrics Glossary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0352" y="960120"/>
          <a:ext cx="11128248" cy="3840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09416"/>
                <a:gridCol w="3709416"/>
                <a:gridCol w="3709416"/>
              </a:tblGrid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KPI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Definition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Status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Touchless Resolution Rate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runs without operational stage-gate block ÷ total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partial (Post-Pilot)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Human Escalation Frequency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operational stage-gate blocks ÷ total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partial (Post-Pilot)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Automated Decision Accuracy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decisions not followed by failure within 5min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partial (Post-Pilot)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MTTR (p95)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apply.failed → successful retry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grounded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Confidence-Gate Halt Rate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runs with band=block ÷ total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grounded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Provisioning Lead Time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run.completed − run.started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grounded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Deployment Frequency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count(run.completed) per day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grounded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Cost Savings (pre-apply)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sum(delta_usd where delta &lt; 0)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partial (live reconciliation deferred)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FTE Hours Saved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run count × manual baseline × rate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derived (N=0 caveat)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Platform ROI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(labor + cloud + avoided downtime) ÷ op cost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derived (N=0 caveat)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Decision Ledger Coverage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decisions with outcome ÷ total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grounded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Attestation Coverage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prod/dr attested ÷ total prod/dr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grounded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Policy Compliance Rate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1 − failed_assets ÷ total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grounded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30352" y="5148072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30352" y="5221224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a reference for every metric mentioned in the deck.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2 — Nova's Vision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04672" y="960120"/>
            <a:ext cx="1085392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1">
                <a:solidFill>
                  <a:srgbClr val="2E2E2E"/>
                </a:solidFill>
                <a:latin typeface="Akkurat Pro"/>
              </a:rPr>
              <a:t>Infrastructure operations become visible. Every environment provisioned, every incident healed, every risk remediated — by an autonomous system whose trustworthiness is provable, not promised. Human attestation remains required at stage gates; the operator is never in the loop of normal operations.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150876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Visibility is the recurring theme — security posture, remediation velocity, reliability, and lead time as queryable signals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182880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Provable, not promised — trust established by deterministic scripts that calculate a score; the platform functions without AI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" y="214884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Autonomy in operations, human at stage gates — QA signs off for production; SRE greenlights operational readiness</a:t>
            </a:r>
          </a:p>
        </p:txBody>
      </p:sp>
      <p:sp>
        <p:nvSpPr>
          <p:cNvPr id="8" name="Rectangle 7"/>
          <p:cNvSpPr/>
          <p:nvPr/>
        </p:nvSpPr>
        <p:spPr>
          <a:xfrm>
            <a:off x="530352" y="2468880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30352" y="2542032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the destination is autonomous operations with provable trust — security, remediation velocity, reliability, and lead time made visible to leadership, not promised to them.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3 — Strategic Objectives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4 Strategic Objectives: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141732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1. Zero-touch operations — autonomy as the default, not the demo; stage-gate attestation (QA, SRE) remains human by design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173736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2. Provable trust in automated decisions — deterministic scripts calculate a score; the platform functions without AI; Decision Ledger, confidence scoring, circuit breakers, blast-radius controls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" y="205740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3. Compounding, quantifiable ROI — four CTO-grade metrics, all flowing into PowerBI: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0352" y="237744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vl="1"/>
            <a:r>
              <a:rPr sz="1600">
                <a:solidFill>
                  <a:srgbClr val="1B1B1B"/>
                </a:solidFill>
                <a:latin typeface="Akkurat Pro"/>
              </a:rPr>
              <a:t>– Lead Time (PR → Production) · Infrastructure Vulnerability Count (trend) · MTTR · Cloud Spend Reduction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0352" y="269748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4. Integrate with externally owned development platforms — regardless of source — PDLC, SDLC, Agentic, or Citizen Developer; Nova provides skills + MCP endpoints; all prod intents go through the same controls and quality gates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0352" y="3017520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30352" y="3090672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the scope is explicit — Nova governs infrastructure and delivery, integrates with any upstream source through one validated contract, and measures success on four metrics a CTO can repeat back.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4 — Anti-Goals (What Nova Is NOT)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1. Not a general-purpose AI agent platform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128016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2. Not a system that removes humans from accountability — only from normal operations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160020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3. Not an upstream development platform (no product backlogs, IDE, code authorship)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" y="192024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4. Not a replacement for the Product Development Lifecycle (PDLC)</a:t>
            </a:r>
          </a:p>
        </p:txBody>
      </p:sp>
      <p:sp>
        <p:nvSpPr>
          <p:cNvPr id="8" name="Rectangle 7"/>
          <p:cNvSpPr/>
          <p:nvPr/>
        </p:nvSpPr>
        <p:spPr>
          <a:xfrm>
            <a:off x="530352" y="2240280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30352" y="2313432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the boundaries are explicit — Nova is purpose-built for infrastructure operations and delivery, not a general-purpose AI agent or an upstream development platform.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5 — Scope: Downstream of PDLC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Nova governs infrastructure and delivery. The PDLC is upstream — Nova stays downstream of it. Integration is through one validated contract.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141732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The PDLC is upstream — product backlog, code authorship (AI agent, IDE, agentic SDLC), sprint planning, application business logic. Nova stays downstream of it.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173736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Nova is downstream: contract ingestion → submission-readiness gate → policy enforcement → cloud resource lifecycle → environment progression (dev → qa → prod → dr) → immutable audit + attestation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" y="205740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One validated contract — any upstream source (AI agent, agentic SDLC, dev platform) produces submissions subject to the same compliance standards; Nova validates the submission, not the author</a:t>
            </a:r>
          </a:p>
        </p:txBody>
      </p:sp>
      <p:sp>
        <p:nvSpPr>
          <p:cNvPr id="8" name="Rectangle 7"/>
          <p:cNvSpPr/>
          <p:nvPr/>
        </p:nvSpPr>
        <p:spPr>
          <a:xfrm>
            <a:off x="530352" y="2377440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30352" y="2450592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a clean scope boundary — Nova is purpose-built for infrastructure operations and integrates with any upstream source through one contract, so the platform team's surface area stays bounded.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6 — RACI: Who Owns What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Four roles, one matrix — citizen developer owns FRs + UAT, platform owns NFRs + infra, quality engineering owns the gate evidence, SRE owns operational readiness.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0352" y="1417320"/>
          <a:ext cx="11128248" cy="2468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25649"/>
                <a:gridCol w="2225649"/>
                <a:gridCol w="2225649"/>
                <a:gridCol w="2225649"/>
                <a:gridCol w="2225652"/>
              </a:tblGrid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Work Category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Citizen Dev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Platform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Quality Eng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300" b="1">
                          <a:solidFill>
                            <a:srgbClr val="1B1B1B"/>
                          </a:solidFill>
                          <a:latin typeface="Akkurat Pro"/>
                        </a:rPr>
                        <a:t>SRE</a:t>
                      </a:r>
                    </a:p>
                  </a:txBody>
                  <a:tcPr marL="54864" marR="54864" marT="18288" marB="18288">
                    <a:solidFill>
                      <a:srgbClr val="F0F0F0"/>
                    </a:solidFill>
                    <a:lnB w="12700" cap="flat" cmpd="sng" algn="ctr">
                      <a:solidFill>
                        <a:srgbClr val="D6002A"/>
                      </a:solidFill>
                    </a:lnB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Functional Requirements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R/A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User Acceptance Testing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R/A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Non-Functional Requirements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R/A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Infrastructure (cloud, state, IAM)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R/A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QA (policy, confidence, schema)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R/A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Production deployment to cloud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R/A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Quality attestation (QA sign-off)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A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I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Production readiness (SRE sign-off)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A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C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B1B1B"/>
                          </a:solidFill>
                          <a:latin typeface="Akkurat Pro"/>
                        </a:rPr>
                        <a:t>R</a:t>
                      </a:r>
                    </a:p>
                  </a:txBody>
                  <a:tcPr marL="54864" marR="54864" marT="18288" marB="18288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0352" y="4142232"/>
            <a:ext cx="11128248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R</a:t>
            </a:r>
            <a:r>
              <a:rPr sz="1800">
                <a:solidFill>
                  <a:srgbClr val="1B1B1B"/>
                </a:solidFill>
                <a:latin typeface="Akkurat Pro"/>
              </a:rPr>
              <a:t>=Responsible · </a:t>
            </a:r>
            <a:r>
              <a:rPr sz="1800" b="1">
                <a:solidFill>
                  <a:srgbClr val="D6002A"/>
                </a:solidFill>
                <a:latin typeface="Akkurat Pro"/>
              </a:rPr>
              <a:t>A</a:t>
            </a:r>
            <a:r>
              <a:rPr sz="1800">
                <a:solidFill>
                  <a:srgbClr val="1B1B1B"/>
                </a:solidFill>
                <a:latin typeface="Akkurat Pro"/>
              </a:rPr>
              <a:t>=Accountable (sign-off) · </a:t>
            </a:r>
            <a:r>
              <a:rPr sz="1800" b="1">
                <a:solidFill>
                  <a:srgbClr val="D6002A"/>
                </a:solidFill>
                <a:latin typeface="Akkurat Pro"/>
              </a:rPr>
              <a:t>C</a:t>
            </a:r>
            <a:r>
              <a:rPr sz="1800">
                <a:solidFill>
                  <a:srgbClr val="1B1B1B"/>
                </a:solidFill>
                <a:latin typeface="Akkurat Pro"/>
              </a:rPr>
              <a:t>=Consulted · </a:t>
            </a:r>
            <a:r>
              <a:rPr sz="1800" b="1">
                <a:solidFill>
                  <a:srgbClr val="D6002A"/>
                </a:solidFill>
                <a:latin typeface="Akkurat Pro"/>
              </a:rPr>
              <a:t>I</a:t>
            </a:r>
            <a:r>
              <a:rPr sz="1800">
                <a:solidFill>
                  <a:srgbClr val="1B1B1B"/>
                </a:solidFill>
                <a:latin typeface="Akkurat Pro"/>
              </a:rPr>
              <a:t>=Informed. Production readiness is co-owned: the platform runs attestations agentically; the citizen developer authorizes the promotion at the stage gate.</a:t>
            </a:r>
          </a:p>
        </p:txBody>
      </p:sp>
      <p:sp>
        <p:nvSpPr>
          <p:cNvPr id="7" name="Rectangle 6"/>
          <p:cNvSpPr/>
          <p:nvPr/>
        </p:nvSpPr>
        <p:spPr>
          <a:xfrm>
            <a:off x="530352" y="4507992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30352" y="4581144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every party knows what they bring, what the platform provides, what quality engineering guards, and where SRE signs off — accountability is explicit, never diffuse.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7 — The Platform Pipeline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How intent becomes verified infrastructure — fail-fast policy scanning before the plan, runtime scanning after it.</a:t>
            </a:r>
          </a:p>
        </p:txBody>
      </p:sp>
      <p:pic>
        <p:nvPicPr>
          <p:cNvPr id="5" name="Picture 4" descr="platform-pipe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280" y="1417320"/>
            <a:ext cx="1809135" cy="3657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0352" y="5166359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The pipeline — see the diagram; two scan stages (static code, then resolved plan) feed a confidence signal to the stage gate before apply + evidence + ledger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" y="5486399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Fail-fast, quick feedback — Checkov runs on the authored Terraform code before terraform plan so developers get immediate policy feedback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0352" y="5806439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Wiz on the plan when configured; Checkov as a drop-in otherwise — Wiz scans the plan output; when Wiz credentials are absent, Checkov runs against the plan instead. Wiz and Checkov are never both run on the plan.</a:t>
            </a:r>
          </a:p>
        </p:txBody>
      </p:sp>
      <p:sp>
        <p:nvSpPr>
          <p:cNvPr id="9" name="Rectangle 8"/>
          <p:cNvSpPr/>
          <p:nvPr/>
        </p:nvSpPr>
        <p:spPr>
          <a:xfrm>
            <a:off x="530352" y="6126479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30352" y="6199631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two layers of scanning, zero operator involvement in normal operations — fast deterministic feedback at authoring time and a runtime scan on the resolved plan.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0352" y="228600"/>
            <a:ext cx="11128248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6002A"/>
                </a:solidFill>
                <a:latin typeface="Akkurat Pro"/>
              </a:rPr>
              <a:t>Slide 8 — The Decision Ledger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0352" y="960120"/>
            <a:ext cx="1112824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D6002A"/>
                </a:solidFill>
                <a:latin typeface="Akkurat Pro"/>
              </a:rPr>
              <a:t>Every automated decision is captured, immutable, queryable — and accountable.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141732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What is captured: the chosen action, the confidence score, the alternatives considered, whether a human overrode it, and the outcome (backfilled once the apply completes). Every stage-gate attestation (QA, SRE) is captured with approver identity and the evidence presented.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173736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"AI decisions" are really automated decisions — deterministic scripts calculate a score and a band; the platform functions without AI, and a later LLM planner emits richer alternatives without breaking the schema.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" y="2057400"/>
            <a:ext cx="11128248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>
                <a:solidFill>
                  <a:srgbClr val="1B1B1B"/>
                </a:solidFill>
                <a:latin typeface="Akkurat Pro"/>
              </a:rPr>
              <a:t>• The value is accountability, not the storage engine — the ledger is append-only and tamper-evident; every decision is queryable for auditing, traceable to an outcome, and impossible to rewrite after the fact.</a:t>
            </a:r>
          </a:p>
        </p:txBody>
      </p:sp>
      <p:sp>
        <p:nvSpPr>
          <p:cNvPr id="8" name="Rectangle 7"/>
          <p:cNvSpPr/>
          <p:nvPr/>
        </p:nvSpPr>
        <p:spPr>
          <a:xfrm>
            <a:off x="530352" y="2377440"/>
            <a:ext cx="5486400" cy="27432"/>
          </a:xfrm>
          <a:prstGeom prst="rect">
            <a:avLst/>
          </a:prstGeom>
          <a:solidFill>
            <a:srgbClr val="D60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30352" y="2450592"/>
            <a:ext cx="11128248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i="1">
                <a:solidFill>
                  <a:srgbClr val="1B1B1B"/>
                </a:solidFill>
                <a:latin typeface="Akkurat Pro"/>
              </a:rPr>
              <a:t>"autonomous" is defensible because every decision is immutable, queryable, and accountable — and the audience knows exactly what "automated" means here: deterministic scoring, not a black-box LLM.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